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18" r:id="rId4"/>
    <p:sldId id="308" r:id="rId5"/>
    <p:sldId id="309" r:id="rId6"/>
    <p:sldId id="311" r:id="rId7"/>
    <p:sldId id="319" r:id="rId8"/>
    <p:sldId id="310" r:id="rId9"/>
    <p:sldId id="307" r:id="rId10"/>
    <p:sldId id="320" r:id="rId11"/>
    <p:sldId id="313" r:id="rId12"/>
    <p:sldId id="316" r:id="rId13"/>
    <p:sldId id="315" r:id="rId14"/>
    <p:sldId id="32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fontScale="90000"/>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Identify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used in a physiotherapy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C18.4  Maintaining Physiotherapy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963702" y="2332744"/>
            <a:ext cx="3659098" cy="646331"/>
          </a:xfrm>
          <a:prstGeom prst="rect">
            <a:avLst/>
          </a:prstGeom>
        </p:spPr>
        <p:txBody>
          <a:bodyPr wrap="square">
            <a:spAutoFit/>
          </a:bodyPr>
          <a:lstStyle/>
          <a:p>
            <a:pPr marL="285750" indent="-285750">
              <a:buFont typeface="Courier New" panose="02070309020205020404" pitchFamily="49" charset="0"/>
              <a:buChar char="o"/>
            </a:pPr>
            <a:r>
              <a:rPr lang="en-US" dirty="0" smtClean="0">
                <a:latin typeface="+mj-lt"/>
                <a:ea typeface="Times New Roman" panose="02020603050405020304" pitchFamily="18" charset="0"/>
                <a:cs typeface="Arial" panose="020B0604020202020204" pitchFamily="34" charset="0"/>
              </a:rPr>
              <a:t>Function </a:t>
            </a:r>
            <a:r>
              <a:rPr lang="en-US" dirty="0">
                <a:latin typeface="+mj-lt"/>
                <a:ea typeface="Times New Roman" panose="02020603050405020304" pitchFamily="18" charset="0"/>
                <a:cs typeface="Arial" panose="020B0604020202020204" pitchFamily="34" charset="0"/>
              </a:rPr>
              <a:t>of the unit</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a:latin typeface="+mj-lt"/>
                <a:ea typeface="Times New Roman" panose="02020603050405020304" pitchFamily="18" charset="0"/>
                <a:cs typeface="Arial" panose="020B0604020202020204" pitchFamily="34" charset="0"/>
              </a:rPr>
              <a:t>All equipment used in the unit</a:t>
            </a:r>
            <a:endParaRPr lang="en-GB" dirty="0">
              <a:effectLst/>
              <a:latin typeface="+mj-lt"/>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18.4.1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Identify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used in a physiotherapy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a:blip r:embed="rId2"/>
          <a:stretch>
            <a:fillRect/>
          </a:stretch>
        </p:blipFill>
        <p:spPr>
          <a:xfrm>
            <a:off x="5860385" y="1572801"/>
            <a:ext cx="4505340" cy="3237678"/>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Infrared treatment light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a:blip r:embed="rId2"/>
          <a:stretch>
            <a:fillRect/>
          </a:stretch>
        </p:blipFill>
        <p:spPr>
          <a:xfrm>
            <a:off x="476249" y="1493556"/>
            <a:ext cx="3573728" cy="3817526"/>
          </a:xfrm>
          <a:prstGeom prst="rect">
            <a:avLst/>
          </a:prstGeom>
        </p:spPr>
      </p:pic>
      <p:pic>
        <p:nvPicPr>
          <p:cNvPr id="4" name="Afbeelding 3"/>
          <p:cNvPicPr>
            <a:picLocks noChangeAspect="1"/>
          </p:cNvPicPr>
          <p:nvPr/>
        </p:nvPicPr>
        <p:blipFill>
          <a:blip r:embed="rId3"/>
          <a:stretch>
            <a:fillRect/>
          </a:stretch>
        </p:blipFill>
        <p:spPr>
          <a:xfrm>
            <a:off x="6704773" y="1493556"/>
            <a:ext cx="4697631" cy="3817526"/>
          </a:xfrm>
          <a:prstGeom prst="rect">
            <a:avLst/>
          </a:prstGeom>
        </p:spPr>
      </p:pic>
      <p:sp>
        <p:nvSpPr>
          <p:cNvPr id="5" name="Rechthoek 4"/>
          <p:cNvSpPr/>
          <p:nvPr/>
        </p:nvSpPr>
        <p:spPr>
          <a:xfrm>
            <a:off x="412129" y="5519803"/>
            <a:ext cx="11060203" cy="646331"/>
          </a:xfrm>
          <a:prstGeom prst="rect">
            <a:avLst/>
          </a:prstGeom>
        </p:spPr>
        <p:txBody>
          <a:bodyPr wrap="square">
            <a:spAutoFit/>
          </a:bodyPr>
          <a:lstStyle/>
          <a:p>
            <a:pPr lvl="0" algn="ctr">
              <a:spcAft>
                <a:spcPts val="600"/>
              </a:spcAft>
            </a:pPr>
            <a:r>
              <a:rPr lang="en-GB" dirty="0">
                <a:solidFill>
                  <a:srgbClr val="000000"/>
                </a:solidFill>
                <a:latin typeface="Calibri Light" panose="020F0302020204030204"/>
              </a:rPr>
              <a:t>In infrared light therapy, (red light energy and) invisible </a:t>
            </a:r>
            <a:r>
              <a:rPr lang="en-GB" b="1" dirty="0">
                <a:solidFill>
                  <a:srgbClr val="7030A0"/>
                </a:solidFill>
                <a:latin typeface="Calibri Light" panose="020F0302020204030204"/>
              </a:rPr>
              <a:t>near-infrared energy </a:t>
            </a:r>
            <a:r>
              <a:rPr lang="en-GB" dirty="0">
                <a:solidFill>
                  <a:srgbClr val="000000"/>
                </a:solidFill>
                <a:latin typeface="Calibri Light" panose="020F0302020204030204"/>
              </a:rPr>
              <a:t>is absorbed </a:t>
            </a:r>
            <a:r>
              <a:rPr lang="en-GB" dirty="0" smtClean="0">
                <a:solidFill>
                  <a:srgbClr val="000000"/>
                </a:solidFill>
                <a:latin typeface="Calibri Light" panose="020F0302020204030204"/>
              </a:rPr>
              <a:t>in </a:t>
            </a:r>
            <a:r>
              <a:rPr lang="en-GB" dirty="0">
                <a:solidFill>
                  <a:srgbClr val="000000"/>
                </a:solidFill>
                <a:latin typeface="Calibri Light" panose="020F0302020204030204"/>
              </a:rPr>
              <a:t>the cells. The body experiences this energy as a gentle radiant heat. </a:t>
            </a:r>
            <a:endParaRPr lang="en-GB" sz="700" dirty="0">
              <a:solidFill>
                <a:srgbClr val="000000"/>
              </a:solidFill>
              <a:latin typeface="Calibri Light" panose="020F0302020204030204"/>
            </a:endParaRPr>
          </a:p>
        </p:txBody>
      </p:sp>
    </p:spTree>
    <p:extLst>
      <p:ext uri="{BB962C8B-B14F-4D97-AF65-F5344CB8AC3E}">
        <p14:creationId xmlns:p14="http://schemas.microsoft.com/office/powerpoint/2010/main" val="120923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Therapeutic Ultrasound</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a:stretch>
            <a:fillRect/>
          </a:stretch>
        </p:blipFill>
        <p:spPr>
          <a:xfrm>
            <a:off x="7637359" y="1609756"/>
            <a:ext cx="4235777" cy="3927845"/>
          </a:xfrm>
          <a:prstGeom prst="rect">
            <a:avLst/>
          </a:prstGeom>
        </p:spPr>
      </p:pic>
      <p:sp>
        <p:nvSpPr>
          <p:cNvPr id="10" name="Rechthoek 9"/>
          <p:cNvSpPr/>
          <p:nvPr/>
        </p:nvSpPr>
        <p:spPr>
          <a:xfrm>
            <a:off x="412130" y="1609756"/>
            <a:ext cx="6568017" cy="923330"/>
          </a:xfrm>
          <a:prstGeom prst="rect">
            <a:avLst/>
          </a:prstGeom>
        </p:spPr>
        <p:txBody>
          <a:bodyPr wrap="square">
            <a:spAutoFit/>
          </a:bodyPr>
          <a:lstStyle/>
          <a:p>
            <a:pPr lvl="0"/>
            <a:r>
              <a:rPr lang="en-GB" b="1" dirty="0" smtClean="0">
                <a:solidFill>
                  <a:srgbClr val="7030A0"/>
                </a:solidFill>
                <a:latin typeface="Calibri Light" panose="020F0302020204030204"/>
              </a:rPr>
              <a:t>High dose, therapeutic ultrasound </a:t>
            </a:r>
            <a:r>
              <a:rPr lang="en-GB" dirty="0" smtClean="0">
                <a:solidFill>
                  <a:srgbClr val="000000"/>
                </a:solidFill>
                <a:latin typeface="Calibri Light" panose="020F0302020204030204"/>
              </a:rPr>
              <a:t>can be used to stimulate </a:t>
            </a:r>
            <a:r>
              <a:rPr lang="en-GB" dirty="0">
                <a:solidFill>
                  <a:srgbClr val="000000"/>
                </a:solidFill>
                <a:latin typeface="Calibri Light" panose="020F0302020204030204"/>
              </a:rPr>
              <a:t>the tissue beneath the skin's surface using </a:t>
            </a:r>
            <a:r>
              <a:rPr lang="en-GB" dirty="0" smtClean="0">
                <a:solidFill>
                  <a:srgbClr val="000000"/>
                </a:solidFill>
                <a:latin typeface="Calibri Light" panose="020F0302020204030204"/>
              </a:rPr>
              <a:t>frequencies between </a:t>
            </a:r>
            <a:r>
              <a:rPr lang="en-GB" b="1" dirty="0" smtClean="0">
                <a:solidFill>
                  <a:srgbClr val="7030A0"/>
                </a:solidFill>
                <a:latin typeface="Calibri Light" panose="020F0302020204030204"/>
              </a:rPr>
              <a:t>0.8 and 2.0 MHz</a:t>
            </a:r>
            <a:r>
              <a:rPr lang="en-GB" dirty="0" smtClean="0">
                <a:solidFill>
                  <a:srgbClr val="000000"/>
                </a:solidFill>
                <a:latin typeface="Calibri Light" panose="020F0302020204030204"/>
              </a:rPr>
              <a:t>. (Diagnostic </a:t>
            </a:r>
            <a:r>
              <a:rPr lang="en-GB" dirty="0">
                <a:solidFill>
                  <a:srgbClr val="000000"/>
                </a:solidFill>
                <a:latin typeface="Calibri Light" panose="020F0302020204030204"/>
              </a:rPr>
              <a:t>ultrasound </a:t>
            </a:r>
            <a:r>
              <a:rPr lang="en-GB" dirty="0" smtClean="0">
                <a:solidFill>
                  <a:srgbClr val="000000"/>
                </a:solidFill>
                <a:latin typeface="Calibri Light" panose="020F0302020204030204"/>
              </a:rPr>
              <a:t>uses </a:t>
            </a:r>
            <a:r>
              <a:rPr lang="en-GB" dirty="0">
                <a:solidFill>
                  <a:srgbClr val="000000"/>
                </a:solidFill>
                <a:latin typeface="Calibri Light" panose="020F0302020204030204"/>
              </a:rPr>
              <a:t>2.0 – 5.0 </a:t>
            </a:r>
            <a:r>
              <a:rPr lang="en-GB" dirty="0" smtClean="0">
                <a:solidFill>
                  <a:srgbClr val="000000"/>
                </a:solidFill>
                <a:latin typeface="Calibri Light" panose="020F0302020204030204"/>
              </a:rPr>
              <a:t>MHz)</a:t>
            </a:r>
            <a:endParaRPr lang="en-GB" dirty="0">
              <a:solidFill>
                <a:srgbClr val="000000"/>
              </a:solidFill>
              <a:latin typeface="Calibri Light" panose="020F0302020204030204"/>
            </a:endParaRPr>
          </a:p>
        </p:txBody>
      </p:sp>
      <p:sp>
        <p:nvSpPr>
          <p:cNvPr id="13" name="Rechthoek 12"/>
          <p:cNvSpPr/>
          <p:nvPr/>
        </p:nvSpPr>
        <p:spPr>
          <a:xfrm>
            <a:off x="4378940" y="3683283"/>
            <a:ext cx="2714915" cy="2215991"/>
          </a:xfrm>
          <a:prstGeom prst="rect">
            <a:avLst/>
          </a:prstGeom>
        </p:spPr>
        <p:txBody>
          <a:bodyPr wrap="square">
            <a:spAutoFit/>
          </a:bodyPr>
          <a:lstStyle/>
          <a:p>
            <a:pPr lvl="0" algn="ctr"/>
            <a:r>
              <a:rPr lang="en-GB" dirty="0">
                <a:solidFill>
                  <a:srgbClr val="000000"/>
                </a:solidFill>
                <a:latin typeface="Calibri Light" panose="020F0302020204030204"/>
              </a:rPr>
              <a:t>R</a:t>
            </a:r>
            <a:r>
              <a:rPr lang="en-GB" dirty="0" smtClean="0">
                <a:solidFill>
                  <a:srgbClr val="000000"/>
                </a:solidFill>
                <a:latin typeface="Calibri Light" panose="020F0302020204030204"/>
              </a:rPr>
              <a:t>esults are achieved because of the </a:t>
            </a:r>
            <a:r>
              <a:rPr lang="en-GB" b="1" dirty="0" smtClean="0">
                <a:solidFill>
                  <a:srgbClr val="7030A0"/>
                </a:solidFill>
                <a:latin typeface="Calibri Light" panose="020F0302020204030204"/>
              </a:rPr>
              <a:t>absorption</a:t>
            </a:r>
            <a:r>
              <a:rPr lang="en-GB" dirty="0" smtClean="0">
                <a:solidFill>
                  <a:srgbClr val="000000"/>
                </a:solidFill>
                <a:latin typeface="Calibri Light" panose="020F0302020204030204"/>
              </a:rPr>
              <a:t> of the ultrasound energy in the tissue. </a:t>
            </a:r>
          </a:p>
          <a:p>
            <a:pPr lvl="0" algn="ctr"/>
            <a:endParaRPr lang="en-GB" sz="1000" dirty="0" smtClean="0">
              <a:solidFill>
                <a:srgbClr val="000000"/>
              </a:solidFill>
              <a:latin typeface="Calibri Light" panose="020F0302020204030204"/>
            </a:endParaRPr>
          </a:p>
          <a:p>
            <a:pPr lvl="0" algn="ctr"/>
            <a:r>
              <a:rPr lang="en-GB" dirty="0">
                <a:solidFill>
                  <a:srgbClr val="000000"/>
                </a:solidFill>
                <a:latin typeface="Calibri Light" panose="020F0302020204030204"/>
              </a:rPr>
              <a:t>Maximum energy absorption in soft tissue occurs from 2 to 5 cm. </a:t>
            </a:r>
          </a:p>
        </p:txBody>
      </p:sp>
      <p:pic>
        <p:nvPicPr>
          <p:cNvPr id="7" name="Afbeelding 6"/>
          <p:cNvPicPr>
            <a:picLocks noChangeAspect="1"/>
          </p:cNvPicPr>
          <p:nvPr/>
        </p:nvPicPr>
        <p:blipFill>
          <a:blip r:embed="rId3"/>
          <a:stretch>
            <a:fillRect/>
          </a:stretch>
        </p:blipFill>
        <p:spPr>
          <a:xfrm>
            <a:off x="476249" y="3672566"/>
            <a:ext cx="3359187" cy="2237426"/>
          </a:xfrm>
          <a:prstGeom prst="rect">
            <a:avLst/>
          </a:prstGeom>
        </p:spPr>
      </p:pic>
    </p:spTree>
    <p:extLst>
      <p:ext uri="{BB962C8B-B14F-4D97-AF65-F5344CB8AC3E}">
        <p14:creationId xmlns:p14="http://schemas.microsoft.com/office/powerpoint/2010/main" val="3196867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Short Wave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iathermy (SWD) machine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522196" y="2473678"/>
            <a:ext cx="5158938" cy="1831271"/>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In Short Wave Diathermy, radio frequency electro-magnetic energy of high intensity is directed at biological tissues. </a:t>
            </a:r>
          </a:p>
          <a:p>
            <a:pPr lvl="0">
              <a:spcAft>
                <a:spcPts val="600"/>
              </a:spcAft>
            </a:pPr>
            <a:r>
              <a:rPr lang="en-GB" dirty="0" smtClean="0">
                <a:solidFill>
                  <a:srgbClr val="000000"/>
                </a:solidFill>
                <a:latin typeface="Calibri Light" panose="020F0302020204030204"/>
              </a:rPr>
              <a:t>This causes heating. It is generally used to provide relief from pain and inflammation in the joints and muscles. </a:t>
            </a:r>
            <a:endParaRPr lang="en-GB" dirty="0">
              <a:solidFill>
                <a:srgbClr val="000000"/>
              </a:solidFill>
              <a:latin typeface="Calibri Light" panose="020F0302020204030204"/>
            </a:endParaRPr>
          </a:p>
        </p:txBody>
      </p:sp>
      <p:pic>
        <p:nvPicPr>
          <p:cNvPr id="4" name="Afbeelding 3"/>
          <p:cNvPicPr>
            <a:picLocks noChangeAspect="1"/>
          </p:cNvPicPr>
          <p:nvPr/>
        </p:nvPicPr>
        <p:blipFill>
          <a:blip r:embed="rId2"/>
          <a:stretch>
            <a:fillRect/>
          </a:stretch>
        </p:blipFill>
        <p:spPr>
          <a:xfrm>
            <a:off x="6144725" y="2345267"/>
            <a:ext cx="5469344" cy="3365367"/>
          </a:xfrm>
          <a:prstGeom prst="rect">
            <a:avLst/>
          </a:prstGeom>
        </p:spPr>
      </p:pic>
      <p:pic>
        <p:nvPicPr>
          <p:cNvPr id="5" name="Afbeelding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7133" y="4703051"/>
            <a:ext cx="5334000" cy="957968"/>
          </a:xfrm>
          <a:prstGeom prst="rect">
            <a:avLst/>
          </a:prstGeom>
        </p:spPr>
      </p:pic>
    </p:spTree>
    <p:extLst>
      <p:ext uri="{BB962C8B-B14F-4D97-AF65-F5344CB8AC3E}">
        <p14:creationId xmlns:p14="http://schemas.microsoft.com/office/powerpoint/2010/main" val="3062820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 muscular Stimulator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355899" y="3751241"/>
            <a:ext cx="6158004" cy="1754326"/>
          </a:xfrm>
          <a:prstGeom prst="rect">
            <a:avLst/>
          </a:prstGeom>
        </p:spPr>
        <p:txBody>
          <a:bodyPr wrap="square">
            <a:spAutoFit/>
          </a:bodyPr>
          <a:lstStyle/>
          <a:p>
            <a:pPr lvl="0"/>
            <a:r>
              <a:rPr lang="en-GB" dirty="0" smtClean="0">
                <a:solidFill>
                  <a:srgbClr val="000000"/>
                </a:solidFill>
                <a:latin typeface="Calibri Light" panose="020F0302020204030204"/>
              </a:rPr>
              <a:t>Applications: </a:t>
            </a:r>
          </a:p>
          <a:p>
            <a:pPr marL="742950" lvl="1" indent="-285750">
              <a:buFont typeface="Arial" panose="020B0604020202020204" pitchFamily="34" charset="0"/>
              <a:buChar char="•"/>
            </a:pPr>
            <a:r>
              <a:rPr lang="en-GB" dirty="0" smtClean="0">
                <a:solidFill>
                  <a:srgbClr val="000000"/>
                </a:solidFill>
                <a:latin typeface="Calibri Light" panose="020F0302020204030204"/>
              </a:rPr>
              <a:t>a </a:t>
            </a:r>
            <a:r>
              <a:rPr lang="en-GB" b="1" dirty="0">
                <a:solidFill>
                  <a:srgbClr val="7030A0"/>
                </a:solidFill>
                <a:latin typeface="Calibri Light" panose="020F0302020204030204"/>
              </a:rPr>
              <a:t>strength training tool </a:t>
            </a:r>
            <a:r>
              <a:rPr lang="en-GB" dirty="0">
                <a:solidFill>
                  <a:srgbClr val="000000"/>
                </a:solidFill>
                <a:latin typeface="Calibri Light" panose="020F0302020204030204"/>
              </a:rPr>
              <a:t>for healthy subjects and athletes,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a </a:t>
            </a:r>
            <a:r>
              <a:rPr lang="en-GB" b="1" dirty="0">
                <a:solidFill>
                  <a:srgbClr val="7030A0"/>
                </a:solidFill>
                <a:latin typeface="Calibri Light" panose="020F0302020204030204"/>
              </a:rPr>
              <a:t>rehabilitation </a:t>
            </a:r>
            <a:r>
              <a:rPr lang="en-GB" b="1" dirty="0" smtClean="0">
                <a:solidFill>
                  <a:srgbClr val="7030A0"/>
                </a:solidFill>
                <a:latin typeface="Calibri Light" panose="020F0302020204030204"/>
              </a:rPr>
              <a:t>tool </a:t>
            </a:r>
            <a:r>
              <a:rPr lang="en-GB" dirty="0">
                <a:solidFill>
                  <a:srgbClr val="000000"/>
                </a:solidFill>
                <a:latin typeface="Calibri Light" panose="020F0302020204030204"/>
              </a:rPr>
              <a:t>for </a:t>
            </a:r>
            <a:r>
              <a:rPr lang="en-GB" dirty="0" smtClean="0">
                <a:solidFill>
                  <a:srgbClr val="000000"/>
                </a:solidFill>
                <a:latin typeface="Calibri Light" panose="020F0302020204030204"/>
              </a:rPr>
              <a:t>immobilized patients with muscle </a:t>
            </a:r>
            <a:r>
              <a:rPr lang="en-GB" dirty="0">
                <a:solidFill>
                  <a:srgbClr val="000000"/>
                </a:solidFill>
                <a:latin typeface="Calibri Light" panose="020F0302020204030204"/>
              </a:rPr>
              <a:t>injuries,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a </a:t>
            </a:r>
            <a:r>
              <a:rPr lang="en-GB" b="1" dirty="0">
                <a:solidFill>
                  <a:srgbClr val="7030A0"/>
                </a:solidFill>
                <a:latin typeface="Calibri Light" panose="020F0302020204030204"/>
              </a:rPr>
              <a:t>testing tool </a:t>
            </a:r>
            <a:r>
              <a:rPr lang="en-GB" dirty="0">
                <a:solidFill>
                  <a:srgbClr val="000000"/>
                </a:solidFill>
                <a:latin typeface="Calibri Light" panose="020F0302020204030204"/>
              </a:rPr>
              <a:t>for evaluating the neural and/or muscular </a:t>
            </a:r>
            <a:r>
              <a:rPr lang="en-GB" dirty="0" smtClean="0">
                <a:solidFill>
                  <a:srgbClr val="000000"/>
                </a:solidFill>
                <a:latin typeface="Calibri Light" panose="020F0302020204030204"/>
              </a:rPr>
              <a:t>function</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p:txBody>
      </p:sp>
      <p:sp>
        <p:nvSpPr>
          <p:cNvPr id="13" name="Rechthoek 12"/>
          <p:cNvSpPr/>
          <p:nvPr/>
        </p:nvSpPr>
        <p:spPr>
          <a:xfrm>
            <a:off x="355899" y="1640875"/>
            <a:ext cx="6395071" cy="1754326"/>
          </a:xfrm>
          <a:prstGeom prst="rect">
            <a:avLst/>
          </a:prstGeom>
        </p:spPr>
        <p:txBody>
          <a:bodyPr wrap="square">
            <a:spAutoFit/>
          </a:bodyPr>
          <a:lstStyle/>
          <a:p>
            <a:pPr lvl="0"/>
            <a:r>
              <a:rPr lang="en-GB" dirty="0">
                <a:solidFill>
                  <a:srgbClr val="000000"/>
                </a:solidFill>
                <a:latin typeface="Calibri Light" panose="020F0302020204030204"/>
              </a:rPr>
              <a:t>Electrical muscle stimulation (EMS) generates </a:t>
            </a:r>
            <a:r>
              <a:rPr lang="en-GB" b="1" dirty="0">
                <a:solidFill>
                  <a:srgbClr val="7030A0"/>
                </a:solidFill>
                <a:latin typeface="Calibri Light" panose="020F0302020204030204"/>
              </a:rPr>
              <a:t>muscle contraction </a:t>
            </a:r>
            <a:r>
              <a:rPr lang="en-GB" dirty="0">
                <a:solidFill>
                  <a:srgbClr val="000000"/>
                </a:solidFill>
                <a:latin typeface="Calibri Light" panose="020F0302020204030204"/>
              </a:rPr>
              <a:t>using electric impulses. </a:t>
            </a:r>
            <a:r>
              <a:rPr lang="en-GB" dirty="0" smtClean="0">
                <a:solidFill>
                  <a:srgbClr val="000000"/>
                </a:solidFill>
                <a:latin typeface="Calibri Light" panose="020F0302020204030204"/>
              </a:rPr>
              <a:t>The device generates electrical impulses which are delivered </a:t>
            </a:r>
            <a:r>
              <a:rPr lang="en-GB" dirty="0">
                <a:solidFill>
                  <a:srgbClr val="000000"/>
                </a:solidFill>
                <a:latin typeface="Calibri Light" panose="020F0302020204030204"/>
              </a:rPr>
              <a:t>through electrodes on the skin </a:t>
            </a:r>
            <a:r>
              <a:rPr lang="en-GB" dirty="0" smtClean="0">
                <a:solidFill>
                  <a:srgbClr val="000000"/>
                </a:solidFill>
                <a:latin typeface="Calibri Light" panose="020F0302020204030204"/>
              </a:rPr>
              <a:t>close </a:t>
            </a:r>
            <a:r>
              <a:rPr lang="en-GB" dirty="0">
                <a:solidFill>
                  <a:srgbClr val="000000"/>
                </a:solidFill>
                <a:latin typeface="Calibri Light" panose="020F0302020204030204"/>
              </a:rPr>
              <a:t>to the muscles to be stimulated. The impulses mimic the </a:t>
            </a:r>
            <a:r>
              <a:rPr lang="en-GB" dirty="0" smtClean="0">
                <a:solidFill>
                  <a:srgbClr val="000000"/>
                </a:solidFill>
                <a:latin typeface="Calibri Light" panose="020F0302020204030204"/>
              </a:rPr>
              <a:t>nerve signals which normally come </a:t>
            </a:r>
            <a:r>
              <a:rPr lang="en-GB" dirty="0">
                <a:solidFill>
                  <a:srgbClr val="000000"/>
                </a:solidFill>
                <a:latin typeface="Calibri Light" panose="020F0302020204030204"/>
              </a:rPr>
              <a:t>from the central nervous system, causing the muscles to contract.  </a:t>
            </a:r>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15200" y="1708609"/>
            <a:ext cx="4233334" cy="3723496"/>
          </a:xfrm>
          <a:prstGeom prst="rect">
            <a:avLst/>
          </a:prstGeom>
        </p:spPr>
      </p:pic>
    </p:spTree>
    <p:extLst>
      <p:ext uri="{BB962C8B-B14F-4D97-AF65-F5344CB8AC3E}">
        <p14:creationId xmlns:p14="http://schemas.microsoft.com/office/powerpoint/2010/main" val="3226260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3751923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Physiotherapy or Physical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therapy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385152" y="1854748"/>
            <a:ext cx="5863248" cy="1554272"/>
          </a:xfrm>
          <a:prstGeom prst="rect">
            <a:avLst/>
          </a:prstGeom>
        </p:spPr>
        <p:txBody>
          <a:bodyPr wrap="square">
            <a:spAutoFit/>
          </a:bodyPr>
          <a:lstStyle/>
          <a:p>
            <a:pPr>
              <a:spcAft>
                <a:spcPts val="600"/>
              </a:spcAft>
            </a:pPr>
            <a:r>
              <a:rPr lang="en-GB" dirty="0">
                <a:solidFill>
                  <a:srgbClr val="000000"/>
                </a:solidFill>
                <a:latin typeface="Calibri Light" panose="020F0302020204030204"/>
              </a:rPr>
              <a:t>Physio Therapy is </a:t>
            </a:r>
            <a:r>
              <a:rPr lang="en-GB" dirty="0" smtClean="0">
                <a:solidFill>
                  <a:srgbClr val="000000"/>
                </a:solidFill>
                <a:latin typeface="Calibri Light" panose="020F0302020204030204"/>
              </a:rPr>
              <a:t>mostly </a:t>
            </a:r>
            <a:r>
              <a:rPr lang="en-GB" dirty="0">
                <a:solidFill>
                  <a:srgbClr val="000000"/>
                </a:solidFill>
                <a:latin typeface="Calibri Light" panose="020F0302020204030204"/>
              </a:rPr>
              <a:t>part of </a:t>
            </a:r>
            <a:r>
              <a:rPr lang="en-GB" b="1" dirty="0" smtClean="0">
                <a:solidFill>
                  <a:srgbClr val="7030A0"/>
                </a:solidFill>
                <a:latin typeface="Calibri Light" panose="020F0302020204030204"/>
              </a:rPr>
              <a:t>Rehabilitation </a:t>
            </a:r>
            <a:r>
              <a:rPr lang="en-GB" dirty="0">
                <a:solidFill>
                  <a:srgbClr val="000000"/>
                </a:solidFill>
                <a:latin typeface="Calibri Light" panose="020F0302020204030204"/>
              </a:rPr>
              <a:t>(as opposed to </a:t>
            </a:r>
            <a:r>
              <a:rPr lang="en-GB" dirty="0" smtClean="0">
                <a:solidFill>
                  <a:srgbClr val="000000"/>
                </a:solidFill>
                <a:latin typeface="Calibri Light" panose="020F0302020204030204"/>
              </a:rPr>
              <a:t>Monitoring, Prevention, Screening, Diagnosis </a:t>
            </a:r>
            <a:r>
              <a:rPr lang="en-GB" dirty="0">
                <a:solidFill>
                  <a:srgbClr val="000000"/>
                </a:solidFill>
                <a:latin typeface="Calibri Light" panose="020F0302020204030204"/>
              </a:rPr>
              <a:t>or Therapy</a:t>
            </a:r>
            <a:r>
              <a:rPr lang="en-GB" dirty="0" smtClean="0">
                <a:solidFill>
                  <a:srgbClr val="000000"/>
                </a:solidFill>
                <a:latin typeface="Calibri Light" panose="020F0302020204030204"/>
              </a:rPr>
              <a:t>). </a:t>
            </a:r>
          </a:p>
          <a:p>
            <a:pPr>
              <a:spcAft>
                <a:spcPts val="600"/>
              </a:spcAft>
            </a:pPr>
            <a:r>
              <a:rPr lang="en-GB" dirty="0" smtClean="0">
                <a:solidFill>
                  <a:srgbClr val="000000"/>
                </a:solidFill>
                <a:latin typeface="Calibri Light" panose="020F0302020204030204"/>
              </a:rPr>
              <a:t>It is about </a:t>
            </a:r>
            <a:r>
              <a:rPr lang="en-GB" b="1" dirty="0" smtClean="0">
                <a:solidFill>
                  <a:srgbClr val="7030A0"/>
                </a:solidFill>
                <a:latin typeface="Calibri Light" panose="020F0302020204030204"/>
              </a:rPr>
              <a:t>making </a:t>
            </a:r>
            <a:r>
              <a:rPr lang="en-GB" b="1" dirty="0">
                <a:solidFill>
                  <a:srgbClr val="7030A0"/>
                </a:solidFill>
                <a:latin typeface="Calibri Light" panose="020F0302020204030204"/>
              </a:rPr>
              <a:t>somebody fit </a:t>
            </a:r>
            <a:r>
              <a:rPr lang="en-GB" dirty="0">
                <a:solidFill>
                  <a:srgbClr val="000000"/>
                </a:solidFill>
                <a:latin typeface="Calibri Light" panose="020F0302020204030204"/>
              </a:rPr>
              <a:t>or capable of doing something they can no longer do properly or at all, but used to be able to - i.e. </a:t>
            </a:r>
            <a:r>
              <a:rPr lang="en-GB" b="1" dirty="0">
                <a:solidFill>
                  <a:srgbClr val="7030A0"/>
                </a:solidFill>
                <a:latin typeface="Calibri Light" panose="020F0302020204030204"/>
              </a:rPr>
              <a:t>restoring</a:t>
            </a:r>
            <a:r>
              <a:rPr lang="en-GB" dirty="0">
                <a:solidFill>
                  <a:srgbClr val="000000"/>
                </a:solidFill>
                <a:latin typeface="Calibri Light" panose="020F0302020204030204"/>
              </a:rPr>
              <a:t> an ability or abilities. </a:t>
            </a:r>
          </a:p>
        </p:txBody>
      </p:sp>
      <p:sp>
        <p:nvSpPr>
          <p:cNvPr id="7" name="Rechthoek 6"/>
          <p:cNvSpPr/>
          <p:nvPr/>
        </p:nvSpPr>
        <p:spPr>
          <a:xfrm>
            <a:off x="385152" y="1333927"/>
            <a:ext cx="11315896" cy="369332"/>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aim of physiotherapy is to help </a:t>
            </a:r>
            <a:r>
              <a:rPr lang="en-GB" b="1" dirty="0">
                <a:solidFill>
                  <a:srgbClr val="7030A0"/>
                </a:solidFill>
                <a:latin typeface="Calibri Light" panose="020F0302020204030204"/>
              </a:rPr>
              <a:t>restore movement and normal body function </a:t>
            </a:r>
            <a:r>
              <a:rPr lang="en-GB" dirty="0">
                <a:solidFill>
                  <a:srgbClr val="000000"/>
                </a:solidFill>
                <a:latin typeface="Calibri Light" panose="020F0302020204030204"/>
              </a:rPr>
              <a:t>in cases of illness, injury and disability</a:t>
            </a:r>
            <a:r>
              <a:rPr lang="en-GB" dirty="0" smtClean="0">
                <a:solidFill>
                  <a:srgbClr val="000000"/>
                </a:solidFill>
                <a:latin typeface="Calibri Light" panose="020F0302020204030204"/>
              </a:rPr>
              <a:t>.</a:t>
            </a:r>
          </a:p>
        </p:txBody>
      </p:sp>
      <p:sp>
        <p:nvSpPr>
          <p:cNvPr id="16" name="Rechthoek 15"/>
          <p:cNvSpPr/>
          <p:nvPr/>
        </p:nvSpPr>
        <p:spPr>
          <a:xfrm>
            <a:off x="412130" y="3583456"/>
            <a:ext cx="6168048" cy="2669962"/>
          </a:xfrm>
          <a:prstGeom prst="rect">
            <a:avLst/>
          </a:prstGeom>
        </p:spPr>
        <p:txBody>
          <a:bodyPr wrap="square">
            <a:spAutoFit/>
          </a:bodyPr>
          <a:lstStyle/>
          <a:p>
            <a:r>
              <a:rPr lang="en-GB" dirty="0" smtClean="0">
                <a:latin typeface="+mj-lt"/>
              </a:rPr>
              <a:t>Physiotherapy commonly </a:t>
            </a:r>
            <a:r>
              <a:rPr lang="en-GB" dirty="0">
                <a:latin typeface="+mj-lt"/>
              </a:rPr>
              <a:t>includes </a:t>
            </a:r>
            <a:r>
              <a:rPr lang="en-GB" dirty="0" smtClean="0">
                <a:latin typeface="+mj-lt"/>
              </a:rPr>
              <a:t>assistance with: </a:t>
            </a:r>
          </a:p>
          <a:p>
            <a:pPr marL="614363" lvl="1" indent="-342900">
              <a:buFont typeface="+mj-lt"/>
              <a:buAutoNum type="arabicPeriod"/>
            </a:pPr>
            <a:r>
              <a:rPr lang="en-GB" b="1" dirty="0">
                <a:solidFill>
                  <a:srgbClr val="7030A0"/>
                </a:solidFill>
                <a:latin typeface="+mj-lt"/>
              </a:rPr>
              <a:t>M</a:t>
            </a:r>
            <a:r>
              <a:rPr lang="en-GB" b="1" dirty="0" smtClean="0">
                <a:solidFill>
                  <a:srgbClr val="7030A0"/>
                </a:solidFill>
                <a:latin typeface="+mj-lt"/>
              </a:rPr>
              <a:t>ovement </a:t>
            </a:r>
            <a:r>
              <a:rPr lang="en-GB" b="1" dirty="0">
                <a:solidFill>
                  <a:srgbClr val="7030A0"/>
                </a:solidFill>
                <a:latin typeface="+mj-lt"/>
              </a:rPr>
              <a:t>and e</a:t>
            </a:r>
            <a:r>
              <a:rPr lang="en-GB" b="1" dirty="0" smtClean="0">
                <a:solidFill>
                  <a:srgbClr val="7030A0"/>
                </a:solidFill>
                <a:latin typeface="+mj-lt"/>
              </a:rPr>
              <a:t>xercises</a:t>
            </a:r>
            <a:r>
              <a:rPr lang="en-GB" dirty="0" smtClean="0">
                <a:latin typeface="+mj-lt"/>
              </a:rPr>
              <a:t>, including </a:t>
            </a:r>
            <a:r>
              <a:rPr lang="en-GB" dirty="0">
                <a:latin typeface="+mj-lt"/>
              </a:rPr>
              <a:t>fitness and wellness-oriented </a:t>
            </a:r>
            <a:r>
              <a:rPr lang="en-GB" dirty="0" smtClean="0">
                <a:latin typeface="+mj-lt"/>
              </a:rPr>
              <a:t>programs, </a:t>
            </a:r>
          </a:p>
          <a:p>
            <a:pPr marL="614363" lvl="1" indent="-342900">
              <a:buFont typeface="+mj-lt"/>
              <a:buAutoNum type="arabicPeriod"/>
            </a:pPr>
            <a:r>
              <a:rPr lang="en-GB" b="1" dirty="0" smtClean="0">
                <a:solidFill>
                  <a:srgbClr val="7030A0"/>
                </a:solidFill>
                <a:latin typeface="+mj-lt"/>
              </a:rPr>
              <a:t>Manual therapy</a:t>
            </a:r>
            <a:r>
              <a:rPr lang="en-GB" dirty="0" smtClean="0">
                <a:latin typeface="+mj-lt"/>
              </a:rPr>
              <a:t>, </a:t>
            </a:r>
          </a:p>
          <a:p>
            <a:pPr marL="614363" lvl="1" indent="-342900">
              <a:buFont typeface="+mj-lt"/>
              <a:buAutoNum type="arabicPeriod"/>
            </a:pPr>
            <a:r>
              <a:rPr lang="en-GB" b="1" dirty="0">
                <a:solidFill>
                  <a:srgbClr val="7030A0"/>
                </a:solidFill>
                <a:latin typeface="+mj-lt"/>
              </a:rPr>
              <a:t>M</a:t>
            </a:r>
            <a:r>
              <a:rPr lang="en-GB" b="1" dirty="0" smtClean="0">
                <a:solidFill>
                  <a:srgbClr val="7030A0"/>
                </a:solidFill>
                <a:latin typeface="+mj-lt"/>
              </a:rPr>
              <a:t>echanical </a:t>
            </a:r>
            <a:r>
              <a:rPr lang="en-GB" b="1" dirty="0">
                <a:solidFill>
                  <a:srgbClr val="7030A0"/>
                </a:solidFill>
                <a:latin typeface="+mj-lt"/>
              </a:rPr>
              <a:t>devices </a:t>
            </a:r>
            <a:r>
              <a:rPr lang="en-GB" dirty="0">
                <a:latin typeface="+mj-lt"/>
              </a:rPr>
              <a:t>such as traction, </a:t>
            </a:r>
            <a:endParaRPr lang="en-GB" dirty="0" smtClean="0">
              <a:latin typeface="+mj-lt"/>
            </a:endParaRPr>
          </a:p>
          <a:p>
            <a:pPr marL="614363" lvl="1" indent="-342900">
              <a:buFont typeface="+mj-lt"/>
              <a:buAutoNum type="arabicPeriod"/>
            </a:pPr>
            <a:r>
              <a:rPr lang="en-GB" b="1" dirty="0">
                <a:solidFill>
                  <a:srgbClr val="7030A0"/>
                </a:solidFill>
                <a:latin typeface="+mj-lt"/>
              </a:rPr>
              <a:t>P</a:t>
            </a:r>
            <a:r>
              <a:rPr lang="en-GB" b="1" dirty="0" smtClean="0">
                <a:solidFill>
                  <a:srgbClr val="7030A0"/>
                </a:solidFill>
                <a:latin typeface="+mj-lt"/>
              </a:rPr>
              <a:t>hysical </a:t>
            </a:r>
            <a:r>
              <a:rPr lang="en-GB" b="1" dirty="0">
                <a:solidFill>
                  <a:srgbClr val="7030A0"/>
                </a:solidFill>
                <a:latin typeface="+mj-lt"/>
              </a:rPr>
              <a:t>agents </a:t>
            </a:r>
            <a:r>
              <a:rPr lang="en-GB" dirty="0">
                <a:latin typeface="+mj-lt"/>
              </a:rPr>
              <a:t>which includes heat, cold, electricity, sound </a:t>
            </a:r>
            <a:r>
              <a:rPr lang="en-GB" dirty="0" smtClean="0">
                <a:latin typeface="+mj-lt"/>
              </a:rPr>
              <a:t>waves and radiation</a:t>
            </a:r>
          </a:p>
          <a:p>
            <a:pPr indent="-185737">
              <a:spcAft>
                <a:spcPts val="300"/>
              </a:spcAft>
            </a:pPr>
            <a:endParaRPr lang="en-GB" sz="200" dirty="0" smtClean="0">
              <a:latin typeface="+mj-lt"/>
            </a:endParaRPr>
          </a:p>
          <a:p>
            <a:pPr indent="-185737">
              <a:spcAft>
                <a:spcPts val="300"/>
              </a:spcAft>
            </a:pPr>
            <a:r>
              <a:rPr lang="en-GB" dirty="0" smtClean="0">
                <a:latin typeface="+mj-lt"/>
              </a:rPr>
              <a:t>Sometimes, therapies such as acupuncture are also  considered to be part of physiotherapy.</a:t>
            </a:r>
            <a:endParaRPr lang="en-GB" dirty="0">
              <a:latin typeface="+mj-lt"/>
            </a:endParaRPr>
          </a:p>
        </p:txBody>
      </p:sp>
      <p:pic>
        <p:nvPicPr>
          <p:cNvPr id="3" name="Afbeelding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635931" y="1813075"/>
            <a:ext cx="5468984" cy="4472090"/>
          </a:xfrm>
          <a:prstGeom prst="rect">
            <a:avLst/>
          </a:prstGeom>
        </p:spPr>
      </p:pic>
    </p:spTree>
    <p:extLst>
      <p:ext uri="{BB962C8B-B14F-4D97-AF65-F5344CB8AC3E}">
        <p14:creationId xmlns:p14="http://schemas.microsoft.com/office/powerpoint/2010/main" val="3423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6066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Physiotherapy is applied to many health problems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1829223" y="1680316"/>
            <a:ext cx="8828618" cy="3554819"/>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Physiotherapy is part of rehabilitation in many conditions and disease, including:</a:t>
            </a:r>
          </a:p>
          <a:p>
            <a:pPr marL="742950" lvl="1" indent="-285750">
              <a:spcAft>
                <a:spcPts val="600"/>
              </a:spcAft>
              <a:buFont typeface="Arial" panose="020B0604020202020204" pitchFamily="34" charset="0"/>
              <a:buChar char="•"/>
            </a:pPr>
            <a:r>
              <a:rPr lang="en-GB" dirty="0" smtClean="0">
                <a:solidFill>
                  <a:srgbClr val="000000"/>
                </a:solidFill>
                <a:latin typeface="Calibri Light" panose="020F0302020204030204"/>
              </a:rPr>
              <a:t>recovery from </a:t>
            </a:r>
            <a:r>
              <a:rPr lang="en-GB" b="1" dirty="0" smtClean="0">
                <a:solidFill>
                  <a:srgbClr val="7030A0"/>
                </a:solidFill>
                <a:latin typeface="Calibri Light" panose="020F0302020204030204"/>
              </a:rPr>
              <a:t>cardiovascular surgery</a:t>
            </a:r>
            <a:endParaRPr lang="en-GB" dirty="0" smtClean="0">
              <a:solidFill>
                <a:srgbClr val="000000"/>
              </a:solidFill>
              <a:latin typeface="Calibri Light" panose="020F0302020204030204"/>
            </a:endParaRP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geriatrics </a:t>
            </a:r>
            <a:r>
              <a:rPr lang="en-GB" dirty="0" smtClean="0">
                <a:solidFill>
                  <a:srgbClr val="000000"/>
                </a:solidFill>
                <a:latin typeface="Calibri Light" panose="020F0302020204030204"/>
              </a:rPr>
              <a:t>(old people), including arthritis, osteoporosis, …</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wounds</a:t>
            </a:r>
            <a:r>
              <a:rPr lang="en-GB" dirty="0" smtClean="0">
                <a:solidFill>
                  <a:srgbClr val="000000"/>
                </a:solidFill>
                <a:latin typeface="Calibri Light" panose="020F0302020204030204"/>
              </a:rPr>
              <a:t> and </a:t>
            </a:r>
            <a:r>
              <a:rPr lang="en-GB" b="1" dirty="0" smtClean="0">
                <a:solidFill>
                  <a:srgbClr val="7030A0"/>
                </a:solidFill>
                <a:latin typeface="Calibri Light" panose="020F0302020204030204"/>
              </a:rPr>
              <a:t>burns</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neurological diseases</a:t>
            </a:r>
            <a:r>
              <a:rPr lang="en-GB" dirty="0" smtClean="0">
                <a:solidFill>
                  <a:srgbClr val="000000"/>
                </a:solidFill>
                <a:latin typeface="Calibri Light" panose="020F0302020204030204"/>
              </a:rPr>
              <a:t>, such as chronic back pain, stroke, ….</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muskelo-skeletal system</a:t>
            </a:r>
            <a:r>
              <a:rPr lang="en-GB" dirty="0" smtClean="0">
                <a:solidFill>
                  <a:srgbClr val="000000"/>
                </a:solidFill>
                <a:latin typeface="Calibri Light" panose="020F0302020204030204"/>
              </a:rPr>
              <a:t>: back and neck pain, rehabilitation after orthopaedic surgery</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pediatric </a:t>
            </a:r>
            <a:r>
              <a:rPr lang="en-GB" dirty="0" smtClean="0">
                <a:solidFill>
                  <a:srgbClr val="000000"/>
                </a:solidFill>
                <a:latin typeface="Calibri Light" panose="020F0302020204030204"/>
              </a:rPr>
              <a:t>application: congenital and developmental diseases. </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sports, </a:t>
            </a:r>
            <a:r>
              <a:rPr lang="en-GB" dirty="0" smtClean="0">
                <a:solidFill>
                  <a:srgbClr val="000000"/>
                </a:solidFill>
                <a:latin typeface="Calibri Light" panose="020F0302020204030204"/>
              </a:rPr>
              <a:t>including injury management</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women’s health</a:t>
            </a:r>
            <a:r>
              <a:rPr lang="en-GB" dirty="0" smtClean="0">
                <a:solidFill>
                  <a:srgbClr val="000000"/>
                </a:solidFill>
                <a:latin typeface="Calibri Light" panose="020F0302020204030204"/>
              </a:rPr>
              <a:t>, including child-birth,  post-partum problems</a:t>
            </a:r>
          </a:p>
          <a:p>
            <a:pPr marL="742950" lvl="1" indent="-285750">
              <a:spcAft>
                <a:spcPts val="600"/>
              </a:spcAft>
              <a:buFont typeface="Arial" panose="020B0604020202020204" pitchFamily="34" charset="0"/>
              <a:buChar char="•"/>
            </a:pPr>
            <a:r>
              <a:rPr lang="en-GB" b="1" dirty="0" smtClean="0">
                <a:solidFill>
                  <a:srgbClr val="7030A0"/>
                </a:solidFill>
                <a:latin typeface="Calibri Light" panose="020F0302020204030204"/>
              </a:rPr>
              <a:t>palliative care </a:t>
            </a:r>
            <a:r>
              <a:rPr lang="en-GB" dirty="0" smtClean="0">
                <a:solidFill>
                  <a:srgbClr val="000000"/>
                </a:solidFill>
                <a:latin typeface="Calibri Light" panose="020F0302020204030204"/>
              </a:rPr>
              <a:t>for very seriously ill people</a:t>
            </a:r>
          </a:p>
        </p:txBody>
      </p:sp>
    </p:spTree>
    <p:extLst>
      <p:ext uri="{BB962C8B-B14F-4D97-AF65-F5344CB8AC3E}">
        <p14:creationId xmlns:p14="http://schemas.microsoft.com/office/powerpoint/2010/main" val="559862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4278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 Movement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Exercise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a:off x="467704" y="1284836"/>
            <a:ext cx="7109963" cy="936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76249" y="1436256"/>
            <a:ext cx="7287684" cy="1938992"/>
          </a:xfrm>
          <a:prstGeom prst="rect">
            <a:avLst/>
          </a:prstGeom>
        </p:spPr>
        <p:txBody>
          <a:bodyPr wrap="square">
            <a:spAutoFit/>
          </a:bodyPr>
          <a:lstStyle/>
          <a:p>
            <a:r>
              <a:rPr lang="en-GB" dirty="0" smtClean="0">
                <a:solidFill>
                  <a:srgbClr val="000000"/>
                </a:solidFill>
                <a:latin typeface="Calibri Light" panose="020F0302020204030204"/>
              </a:rPr>
              <a:t>Physiotherapists </a:t>
            </a:r>
            <a:r>
              <a:rPr lang="en-GB" dirty="0">
                <a:solidFill>
                  <a:srgbClr val="000000"/>
                </a:solidFill>
                <a:latin typeface="Calibri Light" panose="020F0302020204030204"/>
              </a:rPr>
              <a:t>use </a:t>
            </a:r>
            <a:r>
              <a:rPr lang="en-GB" b="1" dirty="0">
                <a:solidFill>
                  <a:srgbClr val="7030A0"/>
                </a:solidFill>
                <a:latin typeface="Calibri Light" panose="020F0302020204030204"/>
              </a:rPr>
              <a:t>therapeutic exercises </a:t>
            </a:r>
            <a:r>
              <a:rPr lang="en-GB" dirty="0">
                <a:solidFill>
                  <a:srgbClr val="000000"/>
                </a:solidFill>
                <a:latin typeface="Calibri Light" panose="020F0302020204030204"/>
              </a:rPr>
              <a:t>designed to improve mobility and strengthen the affected area of the body. They need to be repeated regularly, usually daily, for a set number of weeks</a:t>
            </a:r>
            <a:r>
              <a:rPr lang="en-GB" dirty="0" smtClean="0">
                <a:solidFill>
                  <a:srgbClr val="000000"/>
                </a:solidFill>
                <a:latin typeface="Calibri Light" panose="020F0302020204030204"/>
              </a:rPr>
              <a:t>.</a:t>
            </a:r>
          </a:p>
          <a:p>
            <a:endParaRPr lang="en-GB" sz="1000" dirty="0">
              <a:solidFill>
                <a:srgbClr val="000000"/>
              </a:solidFill>
              <a:latin typeface="Calibri Light" panose="020F0302020204030204"/>
            </a:endParaRPr>
          </a:p>
          <a:p>
            <a:r>
              <a:rPr lang="en-GB" dirty="0">
                <a:solidFill>
                  <a:srgbClr val="000000"/>
                </a:solidFill>
                <a:latin typeface="Calibri Light" panose="020F0302020204030204"/>
              </a:rPr>
              <a:t>As well as specific exercises, </a:t>
            </a:r>
            <a:r>
              <a:rPr lang="en-GB" b="1" dirty="0">
                <a:solidFill>
                  <a:srgbClr val="7030A0"/>
                </a:solidFill>
                <a:latin typeface="Calibri Light" panose="020F0302020204030204"/>
              </a:rPr>
              <a:t>gentle activities</a:t>
            </a:r>
            <a:r>
              <a:rPr lang="en-GB" dirty="0">
                <a:solidFill>
                  <a:srgbClr val="000000"/>
                </a:solidFill>
                <a:latin typeface="Calibri Light" panose="020F0302020204030204"/>
              </a:rPr>
              <a:t>, such as walking or </a:t>
            </a:r>
            <a:r>
              <a:rPr lang="en-GB" dirty="0" smtClean="0">
                <a:solidFill>
                  <a:srgbClr val="000000"/>
                </a:solidFill>
                <a:latin typeface="Calibri Light" panose="020F0302020204030204"/>
              </a:rPr>
              <a:t>swimming or aquatic therapy may </a:t>
            </a:r>
            <a:r>
              <a:rPr lang="en-GB" dirty="0">
                <a:solidFill>
                  <a:srgbClr val="000000"/>
                </a:solidFill>
                <a:latin typeface="Calibri Light" panose="020F0302020204030204"/>
              </a:rPr>
              <a:t>be recommended if you're recovering from an operation or sports injury that affects your mobility</a:t>
            </a:r>
            <a:r>
              <a:rPr lang="en-GB" dirty="0" smtClean="0">
                <a:solidFill>
                  <a:srgbClr val="000000"/>
                </a:solidFill>
                <a:latin typeface="Calibri Light" panose="020F0302020204030204"/>
              </a:rPr>
              <a:t>.</a:t>
            </a:r>
          </a:p>
        </p:txBody>
      </p:sp>
      <p:sp>
        <p:nvSpPr>
          <p:cNvPr id="3" name="Rechthoek 2"/>
          <p:cNvSpPr/>
          <p:nvPr/>
        </p:nvSpPr>
        <p:spPr>
          <a:xfrm>
            <a:off x="476249" y="3555028"/>
            <a:ext cx="6466418" cy="923330"/>
          </a:xfrm>
          <a:prstGeom prst="rect">
            <a:avLst/>
          </a:prstGeom>
        </p:spPr>
        <p:txBody>
          <a:bodyPr wrap="square">
            <a:spAutoFit/>
          </a:bodyPr>
          <a:lstStyle/>
          <a:p>
            <a:pPr lvl="0"/>
            <a:r>
              <a:rPr lang="en-GB" dirty="0">
                <a:solidFill>
                  <a:srgbClr val="000000"/>
                </a:solidFill>
                <a:latin typeface="Calibri Light" panose="020F0302020204030204"/>
              </a:rPr>
              <a:t>For someone with a mobility problem caused by a condition such as a stroke, a physiotherapist may suggest specific exercises which target the affected area of the body</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4" name="Rechthoek 3"/>
          <p:cNvSpPr/>
          <p:nvPr/>
        </p:nvSpPr>
        <p:spPr>
          <a:xfrm>
            <a:off x="476249" y="4652047"/>
            <a:ext cx="7152217" cy="1477328"/>
          </a:xfrm>
          <a:prstGeom prst="rect">
            <a:avLst/>
          </a:prstGeom>
        </p:spPr>
        <p:txBody>
          <a:bodyPr wrap="square">
            <a:spAutoFit/>
          </a:bodyPr>
          <a:lstStyle/>
          <a:p>
            <a:pPr lvl="0"/>
            <a:r>
              <a:rPr lang="en-GB" dirty="0">
                <a:solidFill>
                  <a:srgbClr val="000000"/>
                </a:solidFill>
                <a:latin typeface="Calibri Light" panose="020F0302020204030204"/>
              </a:rPr>
              <a:t>There's </a:t>
            </a:r>
            <a:r>
              <a:rPr lang="en-GB" dirty="0" smtClean="0">
                <a:solidFill>
                  <a:srgbClr val="000000"/>
                </a:solidFill>
                <a:latin typeface="Calibri Light" panose="020F0302020204030204"/>
              </a:rPr>
              <a:t>evidence </a:t>
            </a:r>
            <a:r>
              <a:rPr lang="en-GB" dirty="0">
                <a:solidFill>
                  <a:srgbClr val="000000"/>
                </a:solidFill>
                <a:latin typeface="Calibri Light" panose="020F0302020204030204"/>
              </a:rPr>
              <a:t>to show that physical activity can help manage and </a:t>
            </a:r>
            <a:r>
              <a:rPr lang="en-GB" b="1" dirty="0">
                <a:solidFill>
                  <a:srgbClr val="7030A0"/>
                </a:solidFill>
                <a:latin typeface="Calibri Light" panose="020F0302020204030204"/>
              </a:rPr>
              <a:t>prevent many health conditions</a:t>
            </a:r>
            <a:r>
              <a:rPr lang="en-GB" dirty="0">
                <a:solidFill>
                  <a:srgbClr val="000000"/>
                </a:solidFill>
                <a:latin typeface="Calibri Light" panose="020F0302020204030204"/>
              </a:rPr>
              <a:t>. For example, physically active adults have been shown to have a significantly lower risk (up to 50%) of developing major health conditions such as coronary heart disease, stroke, diabetes and cancer.</a:t>
            </a:r>
          </a:p>
        </p:txBody>
      </p:sp>
      <p:grpSp>
        <p:nvGrpSpPr>
          <p:cNvPr id="8" name="Groep 7"/>
          <p:cNvGrpSpPr/>
          <p:nvPr/>
        </p:nvGrpSpPr>
        <p:grpSpPr>
          <a:xfrm>
            <a:off x="7944413" y="121390"/>
            <a:ext cx="4107032" cy="6137077"/>
            <a:chOff x="8029080" y="83817"/>
            <a:chExt cx="4107032" cy="6137077"/>
          </a:xfrm>
        </p:grpSpPr>
        <p:sp>
          <p:nvSpPr>
            <p:cNvPr id="10" name="Rechthoek 9"/>
            <p:cNvSpPr/>
            <p:nvPr/>
          </p:nvSpPr>
          <p:spPr>
            <a:xfrm>
              <a:off x="8029080" y="3081573"/>
              <a:ext cx="4107032" cy="3139321"/>
            </a:xfrm>
            <a:prstGeom prst="rect">
              <a:avLst/>
            </a:prstGeom>
            <a:solidFill>
              <a:schemeClr val="bg2"/>
            </a:solidFill>
            <a:ln>
              <a:solidFill>
                <a:srgbClr val="7030A0"/>
              </a:solidFill>
            </a:ln>
          </p:spPr>
          <p:txBody>
            <a:bodyPr wrap="square">
              <a:spAutoFit/>
            </a:bodyPr>
            <a:lstStyle/>
            <a:p>
              <a:pPr lvl="0" algn="ctr"/>
              <a:r>
                <a:rPr lang="en-GB" b="1" dirty="0">
                  <a:solidFill>
                    <a:srgbClr val="7030A0"/>
                  </a:solidFill>
                  <a:latin typeface="Calibri Light" panose="020F0302020204030204"/>
                </a:rPr>
                <a:t>Aquatic therapy (hydrotherapy)</a:t>
              </a:r>
            </a:p>
            <a:p>
              <a:pPr lvl="0" algn="ctr"/>
              <a:r>
                <a:rPr lang="en-GB" dirty="0">
                  <a:solidFill>
                    <a:srgbClr val="000000"/>
                  </a:solidFill>
                  <a:latin typeface="Calibri Light" panose="020F0302020204030204"/>
                </a:rPr>
                <a:t>Aquatic therapy is carried out in water – usually a warm, shallow swimming pool or special hydrotherapy pool. It's often used with children and adults who have physical and learning disabilities. Aquatic therapy can help improve blood circulation, relieve pain and relax muscles. It can also help with mobility because activities that aren't possible to do on dry land can be performed in the water. </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9080" y="83817"/>
              <a:ext cx="4107032" cy="2889591"/>
            </a:xfrm>
            <a:prstGeom prst="rect">
              <a:avLst/>
            </a:prstGeom>
          </p:spPr>
        </p:pic>
      </p:grpSp>
    </p:spTree>
    <p:extLst>
      <p:ext uri="{BB962C8B-B14F-4D97-AF65-F5344CB8AC3E}">
        <p14:creationId xmlns:p14="http://schemas.microsoft.com/office/powerpoint/2010/main" val="187660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4278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 Manual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therapy </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a:off x="467704" y="1284836"/>
            <a:ext cx="7093029" cy="22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57316" y="1497921"/>
            <a:ext cx="6874817" cy="923330"/>
          </a:xfrm>
          <a:prstGeom prst="rect">
            <a:avLst/>
          </a:prstGeom>
        </p:spPr>
        <p:txBody>
          <a:bodyPr wrap="square">
            <a:spAutoFit/>
          </a:bodyPr>
          <a:lstStyle/>
          <a:p>
            <a:pPr lvl="0"/>
            <a:r>
              <a:rPr lang="en-GB" dirty="0" smtClean="0">
                <a:solidFill>
                  <a:srgbClr val="000000"/>
                </a:solidFill>
                <a:latin typeface="Calibri Light" panose="020F0302020204030204"/>
              </a:rPr>
              <a:t>Manual </a:t>
            </a:r>
            <a:r>
              <a:rPr lang="en-GB" dirty="0">
                <a:solidFill>
                  <a:srgbClr val="000000"/>
                </a:solidFill>
                <a:latin typeface="Calibri Light" panose="020F0302020204030204"/>
              </a:rPr>
              <a:t>therapy uses </a:t>
            </a:r>
            <a:r>
              <a:rPr lang="en-GB" b="1" dirty="0">
                <a:solidFill>
                  <a:srgbClr val="7030A0"/>
                </a:solidFill>
                <a:latin typeface="Calibri Light" panose="020F0302020204030204"/>
              </a:rPr>
              <a:t>'hands on' treatment </a:t>
            </a:r>
            <a:r>
              <a:rPr lang="en-GB" dirty="0">
                <a:solidFill>
                  <a:srgbClr val="000000"/>
                </a:solidFill>
                <a:latin typeface="Calibri Light" panose="020F0302020204030204"/>
              </a:rPr>
              <a:t>techniques to mobilise joints and soft tissues. It most commonly includes kneading and manipulation of </a:t>
            </a:r>
            <a:r>
              <a:rPr lang="en-GB" b="1" dirty="0">
                <a:solidFill>
                  <a:srgbClr val="7030A0"/>
                </a:solidFill>
                <a:latin typeface="Calibri Light" panose="020F0302020204030204"/>
              </a:rPr>
              <a:t>muscles, joint </a:t>
            </a:r>
            <a:r>
              <a:rPr lang="en-GB" dirty="0">
                <a:solidFill>
                  <a:srgbClr val="000000"/>
                </a:solidFill>
                <a:latin typeface="Calibri Light" panose="020F0302020204030204"/>
              </a:rPr>
              <a:t>mobilization and joint manipulation</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grpSp>
        <p:nvGrpSpPr>
          <p:cNvPr id="8" name="Groep 7"/>
          <p:cNvGrpSpPr/>
          <p:nvPr/>
        </p:nvGrpSpPr>
        <p:grpSpPr>
          <a:xfrm>
            <a:off x="457318" y="3506777"/>
            <a:ext cx="11313217" cy="2682356"/>
            <a:chOff x="457318" y="3506777"/>
            <a:chExt cx="11313217" cy="2682356"/>
          </a:xfrm>
        </p:grpSpPr>
        <p:pic>
          <p:nvPicPr>
            <p:cNvPr id="3" name="Afbeelding 2"/>
            <p:cNvPicPr>
              <a:picLocks noChangeAspect="1"/>
            </p:cNvPicPr>
            <p:nvPr/>
          </p:nvPicPr>
          <p:blipFill>
            <a:blip r:embed="rId2"/>
            <a:stretch>
              <a:fillRect/>
            </a:stretch>
          </p:blipFill>
          <p:spPr>
            <a:xfrm>
              <a:off x="7747000" y="3506777"/>
              <a:ext cx="4023535" cy="2682356"/>
            </a:xfrm>
            <a:prstGeom prst="rect">
              <a:avLst/>
            </a:prstGeom>
          </p:spPr>
        </p:pic>
        <p:sp>
          <p:nvSpPr>
            <p:cNvPr id="4" name="Rechthoek 3"/>
            <p:cNvSpPr/>
            <p:nvPr/>
          </p:nvSpPr>
          <p:spPr>
            <a:xfrm>
              <a:off x="457318" y="4449393"/>
              <a:ext cx="7027216" cy="1200329"/>
            </a:xfrm>
            <a:prstGeom prst="rect">
              <a:avLst/>
            </a:prstGeom>
          </p:spPr>
          <p:txBody>
            <a:bodyPr wrap="square">
              <a:spAutoFit/>
            </a:bodyPr>
            <a:lstStyle/>
            <a:p>
              <a:pPr lvl="0"/>
              <a:r>
                <a:rPr lang="en-GB" b="1" dirty="0">
                  <a:solidFill>
                    <a:srgbClr val="7030A0"/>
                  </a:solidFill>
                  <a:latin typeface="Calibri Light" panose="020F0302020204030204"/>
                </a:rPr>
                <a:t>Massage </a:t>
              </a:r>
              <a:r>
                <a:rPr lang="en-GB" dirty="0">
                  <a:solidFill>
                    <a:srgbClr val="000000"/>
                  </a:solidFill>
                  <a:latin typeface="Calibri Light" panose="020F0302020204030204"/>
                </a:rPr>
                <a:t>is a special case of manual therapy. It is typically the repetitive </a:t>
              </a:r>
              <a:r>
                <a:rPr lang="en-GB" dirty="0" smtClean="0">
                  <a:solidFill>
                    <a:srgbClr val="000000"/>
                  </a:solidFill>
                  <a:latin typeface="Calibri Light" panose="020F0302020204030204"/>
                </a:rPr>
                <a:t>rubbing or </a:t>
              </a:r>
              <a:r>
                <a:rPr lang="en-GB" dirty="0">
                  <a:solidFill>
                    <a:srgbClr val="000000"/>
                  </a:solidFill>
                  <a:latin typeface="Calibri Light" panose="020F0302020204030204"/>
                </a:rPr>
                <a:t>kneading of muscle tissues to improve interstitial fluid </a:t>
              </a:r>
              <a:r>
                <a:rPr lang="en-GB" dirty="0" smtClean="0">
                  <a:solidFill>
                    <a:srgbClr val="000000"/>
                  </a:solidFill>
                  <a:latin typeface="Calibri Light" panose="020F0302020204030204"/>
                </a:rPr>
                <a:t>dynamics. Massage </a:t>
              </a:r>
              <a:r>
                <a:rPr lang="en-GB" dirty="0">
                  <a:solidFill>
                    <a:srgbClr val="000000"/>
                  </a:solidFill>
                  <a:latin typeface="Calibri Light" panose="020F0302020204030204"/>
                </a:rPr>
                <a:t>is used to reduce tension, anxiety, stress, and promote overall circulation, relaxation, and flexibility. </a:t>
              </a:r>
              <a:r>
                <a:rPr lang="en-GB" dirty="0" smtClean="0">
                  <a:solidFill>
                    <a:srgbClr val="000000"/>
                  </a:solidFill>
                  <a:latin typeface="Calibri Light" panose="020F0302020204030204"/>
                </a:rPr>
                <a:t> </a:t>
              </a:r>
              <a:endParaRPr lang="en-GB" dirty="0">
                <a:solidFill>
                  <a:srgbClr val="000000"/>
                </a:solidFill>
                <a:latin typeface="Calibri Light" panose="020F0302020204030204"/>
              </a:endParaRPr>
            </a:p>
          </p:txBody>
        </p:sp>
      </p:grpSp>
      <p:sp>
        <p:nvSpPr>
          <p:cNvPr id="5" name="Rechthoek 4"/>
          <p:cNvSpPr/>
          <p:nvPr/>
        </p:nvSpPr>
        <p:spPr>
          <a:xfrm>
            <a:off x="476249" y="2634110"/>
            <a:ext cx="6096000" cy="1477328"/>
          </a:xfrm>
          <a:prstGeom prst="rect">
            <a:avLst/>
          </a:prstGeom>
        </p:spPr>
        <p:txBody>
          <a:bodyPr>
            <a:spAutoFit/>
          </a:bodyPr>
          <a:lstStyle/>
          <a:p>
            <a:pPr lvl="0"/>
            <a:r>
              <a:rPr lang="en-GB" dirty="0">
                <a:solidFill>
                  <a:srgbClr val="000000"/>
                </a:solidFill>
                <a:latin typeface="Calibri Light" panose="020F0302020204030204"/>
              </a:rPr>
              <a:t>It's suitable for most people and can be used to:</a:t>
            </a:r>
          </a:p>
          <a:p>
            <a:pPr marL="742950" lvl="1" indent="-285750">
              <a:buFont typeface="Arial" panose="020B0604020202020204" pitchFamily="34" charset="0"/>
              <a:buChar char="•"/>
            </a:pPr>
            <a:r>
              <a:rPr lang="en-GB" dirty="0">
                <a:solidFill>
                  <a:srgbClr val="000000"/>
                </a:solidFill>
                <a:latin typeface="Calibri Light" panose="020F0302020204030204"/>
              </a:rPr>
              <a:t>relieve pain</a:t>
            </a:r>
          </a:p>
          <a:p>
            <a:pPr marL="742950" lvl="1" indent="-285750">
              <a:buFont typeface="Arial" panose="020B0604020202020204" pitchFamily="34" charset="0"/>
              <a:buChar char="•"/>
            </a:pPr>
            <a:r>
              <a:rPr lang="en-GB" dirty="0">
                <a:solidFill>
                  <a:srgbClr val="000000"/>
                </a:solidFill>
                <a:latin typeface="Calibri Light" panose="020F0302020204030204"/>
              </a:rPr>
              <a:t>improve blood circulation</a:t>
            </a:r>
          </a:p>
          <a:p>
            <a:pPr marL="742950" lvl="1" indent="-285750">
              <a:buFont typeface="Arial" panose="020B0604020202020204" pitchFamily="34" charset="0"/>
              <a:buChar char="•"/>
            </a:pPr>
            <a:r>
              <a:rPr lang="en-GB" dirty="0">
                <a:solidFill>
                  <a:srgbClr val="000000"/>
                </a:solidFill>
                <a:latin typeface="Calibri Light" panose="020F0302020204030204"/>
              </a:rPr>
              <a:t>help fluid drain more efficiently from parts of the body </a:t>
            </a:r>
          </a:p>
          <a:p>
            <a:pPr marL="742950" lvl="1" indent="-285750">
              <a:buFont typeface="Arial" panose="020B0604020202020204" pitchFamily="34" charset="0"/>
              <a:buChar char="•"/>
            </a:pPr>
            <a:r>
              <a:rPr lang="en-GB" dirty="0">
                <a:solidFill>
                  <a:srgbClr val="000000"/>
                </a:solidFill>
                <a:latin typeface="Calibri Light" panose="020F0302020204030204"/>
              </a:rPr>
              <a:t>improve the movement of different parts of the body </a:t>
            </a:r>
          </a:p>
        </p:txBody>
      </p:sp>
      <p:pic>
        <p:nvPicPr>
          <p:cNvPr id="9" name="Afbeelding 8"/>
          <p:cNvPicPr>
            <a:picLocks noChangeAspect="1"/>
          </p:cNvPicPr>
          <p:nvPr/>
        </p:nvPicPr>
        <p:blipFill>
          <a:blip r:embed="rId3"/>
          <a:stretch>
            <a:fillRect/>
          </a:stretch>
        </p:blipFill>
        <p:spPr>
          <a:xfrm>
            <a:off x="7747000" y="423862"/>
            <a:ext cx="4266560" cy="2828915"/>
          </a:xfrm>
          <a:prstGeom prst="rect">
            <a:avLst/>
          </a:prstGeom>
        </p:spPr>
      </p:pic>
    </p:spTree>
    <p:extLst>
      <p:ext uri="{BB962C8B-B14F-4D97-AF65-F5344CB8AC3E}">
        <p14:creationId xmlns:p14="http://schemas.microsoft.com/office/powerpoint/2010/main" val="20577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p:cNvPicPr>
            <a:picLocks noChangeAspect="1"/>
          </p:cNvPicPr>
          <p:nvPr/>
        </p:nvPicPr>
        <p:blipFill rotWithShape="1">
          <a:blip r:embed="rId2" cstate="print">
            <a:extLst>
              <a:ext uri="{28A0092B-C50C-407E-A947-70E740481C1C}">
                <a14:useLocalDpi xmlns:a14="http://schemas.microsoft.com/office/drawing/2010/main"/>
              </a:ext>
            </a:extLst>
          </a:blip>
          <a:srcRect t="26726" b="28021"/>
          <a:stretch/>
        </p:blipFill>
        <p:spPr>
          <a:xfrm>
            <a:off x="8196623" y="4163828"/>
            <a:ext cx="3983523" cy="1802645"/>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4278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3. Mechanical Devices </a:t>
            </a:r>
            <a:r>
              <a:rPr lang="en-GB" sz="24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(selectio</a:t>
            </a:r>
            <a:r>
              <a:rPr lang="en-GB" sz="2400"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
            </a:r>
            <a:r>
              <a:rPr lang="en-GB" sz="24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t>
            </a:r>
            <a:endParaRPr lang="en-GB" sz="4000"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3"/>
          <a:stretch>
            <a:fillRect/>
          </a:stretch>
        </p:blipFill>
        <p:spPr>
          <a:xfrm>
            <a:off x="4317273" y="1471719"/>
            <a:ext cx="3235561" cy="1917805"/>
          </a:xfrm>
          <a:prstGeom prst="rect">
            <a:avLst/>
          </a:prstGeom>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704" y="1354330"/>
            <a:ext cx="3279542" cy="2385867"/>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1861" y="3764878"/>
            <a:ext cx="2146226" cy="2569510"/>
          </a:xfrm>
          <a:prstGeom prst="rect">
            <a:avLst/>
          </a:prstGeom>
        </p:spPr>
      </p:pic>
      <p:pic>
        <p:nvPicPr>
          <p:cNvPr id="8" name="Afbeelding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2130" y="3889174"/>
            <a:ext cx="2625725" cy="2412828"/>
          </a:xfrm>
          <a:prstGeom prst="rect">
            <a:avLst/>
          </a:prstGeom>
        </p:spPr>
      </p:pic>
      <p:pic>
        <p:nvPicPr>
          <p:cNvPr id="12" name="Afbeelding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525641" y="1436256"/>
            <a:ext cx="1075278" cy="2512856"/>
          </a:xfrm>
          <a:prstGeom prst="rect">
            <a:avLst/>
          </a:prstGeom>
        </p:spPr>
      </p:pic>
      <p:pic>
        <p:nvPicPr>
          <p:cNvPr id="16" name="Afbeelding 15"/>
          <p:cNvPicPr>
            <a:picLocks noChangeAspect="1"/>
          </p:cNvPicPr>
          <p:nvPr/>
        </p:nvPicPr>
        <p:blipFill rotWithShape="1">
          <a:blip r:embed="rId8" cstate="email">
            <a:extLst>
              <a:ext uri="{28A0092B-C50C-407E-A947-70E740481C1C}">
                <a14:useLocalDpi xmlns:a14="http://schemas.microsoft.com/office/drawing/2010/main"/>
              </a:ext>
            </a:extLst>
          </a:blip>
          <a:srcRect l="8006" t="15253" r="9570" b="5555"/>
          <a:stretch/>
        </p:blipFill>
        <p:spPr>
          <a:xfrm>
            <a:off x="5721146" y="3809693"/>
            <a:ext cx="2581098" cy="2479879"/>
          </a:xfrm>
          <a:prstGeom prst="rect">
            <a:avLst/>
          </a:prstGeom>
        </p:spPr>
      </p:pic>
      <p:pic>
        <p:nvPicPr>
          <p:cNvPr id="18" name="Afbeelding 17"/>
          <p:cNvPicPr>
            <a:picLocks noChangeAspect="1"/>
          </p:cNvPicPr>
          <p:nvPr/>
        </p:nvPicPr>
        <p:blipFill rotWithShape="1">
          <a:blip r:embed="rId9" cstate="print">
            <a:extLst>
              <a:ext uri="{28A0092B-C50C-407E-A947-70E740481C1C}">
                <a14:useLocalDpi xmlns:a14="http://schemas.microsoft.com/office/drawing/2010/main"/>
              </a:ext>
            </a:extLst>
          </a:blip>
          <a:srcRect l="16665" r="18968"/>
          <a:stretch/>
        </p:blipFill>
        <p:spPr>
          <a:xfrm>
            <a:off x="7910676" y="1550486"/>
            <a:ext cx="2102277" cy="2252440"/>
          </a:xfrm>
          <a:prstGeom prst="rect">
            <a:avLst/>
          </a:prstGeom>
        </p:spPr>
      </p:pic>
    </p:spTree>
    <p:extLst>
      <p:ext uri="{BB962C8B-B14F-4D97-AF65-F5344CB8AC3E}">
        <p14:creationId xmlns:p14="http://schemas.microsoft.com/office/powerpoint/2010/main" val="420660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4278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3. Mechanical Devices</a:t>
            </a:r>
            <a:r>
              <a:rPr lang="en-GB" sz="2400"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24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2400"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selection)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7052231" y="254390"/>
            <a:ext cx="4671383" cy="523220"/>
          </a:xfrm>
          <a:prstGeom prst="rect">
            <a:avLst/>
          </a:prstGeom>
        </p:spPr>
        <p:txBody>
          <a:bodyPr wrap="square">
            <a:spAutoFit/>
          </a:bodyPr>
          <a:lstStyle/>
          <a:p>
            <a:r>
              <a:rPr lang="en-GB" sz="1400" dirty="0"/>
              <a:t>http://www.slideshare.net/NationalBurnsCentre2000/ppt-dept-design-by-dr-sunil-keswani-national-burns-centre-airoli</a:t>
            </a:r>
          </a:p>
        </p:txBody>
      </p:sp>
      <p:pic>
        <p:nvPicPr>
          <p:cNvPr id="4" name="Afbeelding 3"/>
          <p:cNvPicPr>
            <a:picLocks noChangeAspect="1"/>
          </p:cNvPicPr>
          <p:nvPr/>
        </p:nvPicPr>
        <p:blipFill>
          <a:blip r:embed="rId2"/>
          <a:stretch>
            <a:fillRect/>
          </a:stretch>
        </p:blipFill>
        <p:spPr>
          <a:xfrm>
            <a:off x="476248" y="1435745"/>
            <a:ext cx="4519085" cy="2475802"/>
          </a:xfrm>
          <a:prstGeom prst="rect">
            <a:avLst/>
          </a:prstGeom>
        </p:spPr>
      </p:pic>
      <p:sp>
        <p:nvSpPr>
          <p:cNvPr id="5" name="Tekstvak 4"/>
          <p:cNvSpPr txBox="1"/>
          <p:nvPr/>
        </p:nvSpPr>
        <p:spPr>
          <a:xfrm>
            <a:off x="467704" y="4049295"/>
            <a:ext cx="4527629" cy="1200329"/>
          </a:xfrm>
          <a:prstGeom prst="rect">
            <a:avLst/>
          </a:prstGeom>
          <a:noFill/>
        </p:spPr>
        <p:txBody>
          <a:bodyPr wrap="square" rtlCol="0">
            <a:spAutoFit/>
          </a:bodyPr>
          <a:lstStyle/>
          <a:p>
            <a:pPr algn="ctr"/>
            <a:r>
              <a:rPr lang="en-GB" dirty="0" smtClean="0">
                <a:latin typeface="+mj-lt"/>
              </a:rPr>
              <a:t>A </a:t>
            </a:r>
            <a:r>
              <a:rPr lang="en-GB" b="1" dirty="0">
                <a:solidFill>
                  <a:srgbClr val="7030A0"/>
                </a:solidFill>
                <a:latin typeface="+mj-lt"/>
              </a:rPr>
              <a:t>T</a:t>
            </a:r>
            <a:r>
              <a:rPr lang="en-GB" b="1" dirty="0" smtClean="0">
                <a:solidFill>
                  <a:srgbClr val="7030A0"/>
                </a:solidFill>
                <a:latin typeface="+mj-lt"/>
              </a:rPr>
              <a:t>raction machine </a:t>
            </a:r>
            <a:r>
              <a:rPr lang="en-GB" dirty="0" smtClean="0">
                <a:latin typeface="+mj-lt"/>
              </a:rPr>
              <a:t>applies mechanical forces on the spine to reduce compression in the spinal column and address back pain and other symptoms from compressed nerves.</a:t>
            </a:r>
            <a:endParaRPr lang="en-GB" dirty="0">
              <a:latin typeface="+mj-lt"/>
            </a:endParaRPr>
          </a:p>
        </p:txBody>
      </p:sp>
      <p:pic>
        <p:nvPicPr>
          <p:cNvPr id="8" name="Afbeelding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18066" y="1418830"/>
            <a:ext cx="3539715" cy="2492717"/>
          </a:xfrm>
          <a:prstGeom prst="rect">
            <a:avLst/>
          </a:prstGeom>
        </p:spPr>
      </p:pic>
      <p:sp>
        <p:nvSpPr>
          <p:cNvPr id="16" name="Tekstvak 15"/>
          <p:cNvSpPr txBox="1"/>
          <p:nvPr/>
        </p:nvSpPr>
        <p:spPr>
          <a:xfrm>
            <a:off x="7618066" y="3965144"/>
            <a:ext cx="3733892" cy="1754326"/>
          </a:xfrm>
          <a:prstGeom prst="rect">
            <a:avLst/>
          </a:prstGeom>
          <a:noFill/>
        </p:spPr>
        <p:txBody>
          <a:bodyPr wrap="square" rtlCol="0">
            <a:spAutoFit/>
          </a:bodyPr>
          <a:lstStyle/>
          <a:p>
            <a:pPr algn="ctr"/>
            <a:r>
              <a:rPr lang="en-GB" b="1" dirty="0" smtClean="0">
                <a:solidFill>
                  <a:srgbClr val="7030A0"/>
                </a:solidFill>
                <a:latin typeface="+mj-lt"/>
              </a:rPr>
              <a:t>Continuous passive motion </a:t>
            </a:r>
            <a:r>
              <a:rPr lang="en-GB" dirty="0" smtClean="0">
                <a:latin typeface="+mj-lt"/>
              </a:rPr>
              <a:t>helps to reduce pain and oedema and maintain range of motion. It can be applied for hours per day, without need  for continuous presence of the physiotherapist.</a:t>
            </a:r>
            <a:endParaRPr lang="en-GB" dirty="0">
              <a:latin typeface="+mj-lt"/>
            </a:endParaRPr>
          </a:p>
        </p:txBody>
      </p:sp>
      <p:sp>
        <p:nvSpPr>
          <p:cNvPr id="17" name="Tekstvak 16"/>
          <p:cNvSpPr txBox="1"/>
          <p:nvPr/>
        </p:nvSpPr>
        <p:spPr>
          <a:xfrm>
            <a:off x="1711245" y="5865737"/>
            <a:ext cx="8447618" cy="369332"/>
          </a:xfrm>
          <a:prstGeom prst="rect">
            <a:avLst/>
          </a:prstGeom>
          <a:solidFill>
            <a:schemeClr val="bg2"/>
          </a:solidFill>
          <a:ln>
            <a:solidFill>
              <a:srgbClr val="7030A0"/>
            </a:solidFill>
          </a:ln>
        </p:spPr>
        <p:txBody>
          <a:bodyPr wrap="square" rtlCol="0">
            <a:spAutoFit/>
          </a:bodyPr>
          <a:lstStyle/>
          <a:p>
            <a:pPr algn="ctr"/>
            <a:r>
              <a:rPr lang="en-GB" dirty="0" smtClean="0">
                <a:latin typeface="+mj-lt"/>
              </a:rPr>
              <a:t>Note: wheel chairs, crutches, etc. are part of </a:t>
            </a:r>
            <a:r>
              <a:rPr lang="en-GB" b="1" dirty="0" smtClean="0">
                <a:solidFill>
                  <a:srgbClr val="7030A0"/>
                </a:solidFill>
                <a:latin typeface="+mj-lt"/>
              </a:rPr>
              <a:t>Rehabilitation Aids</a:t>
            </a:r>
            <a:r>
              <a:rPr lang="en-GB" dirty="0" smtClean="0">
                <a:latin typeface="+mj-lt"/>
              </a:rPr>
              <a:t>, not </a:t>
            </a:r>
            <a:r>
              <a:rPr lang="en-GB" b="1" smtClean="0">
                <a:solidFill>
                  <a:srgbClr val="7030A0"/>
                </a:solidFill>
                <a:latin typeface="+mj-lt"/>
              </a:rPr>
              <a:t>PhysioTherapy</a:t>
            </a:r>
            <a:r>
              <a:rPr lang="en-GB" dirty="0" smtClean="0">
                <a:latin typeface="+mj-lt"/>
              </a:rPr>
              <a:t>.  </a:t>
            </a:r>
            <a:endParaRPr lang="en-GB" dirty="0">
              <a:latin typeface="+mj-lt"/>
            </a:endParaRPr>
          </a:p>
        </p:txBody>
      </p:sp>
    </p:spTree>
    <p:extLst>
      <p:ext uri="{BB962C8B-B14F-4D97-AF65-F5344CB8AC3E}">
        <p14:creationId xmlns:p14="http://schemas.microsoft.com/office/powerpoint/2010/main" val="196538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4278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4. Physical Agents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2710838" y="5485124"/>
            <a:ext cx="6448432" cy="400110"/>
          </a:xfrm>
          <a:prstGeom prst="rect">
            <a:avLst/>
          </a:prstGeom>
          <a:solidFill>
            <a:schemeClr val="bg2"/>
          </a:solidFill>
          <a:ln>
            <a:solidFill>
              <a:srgbClr val="7030A0"/>
            </a:solidFill>
          </a:ln>
        </p:spPr>
        <p:txBody>
          <a:bodyPr wrap="none">
            <a:spAutoFit/>
          </a:bodyPr>
          <a:lstStyle/>
          <a:p>
            <a:r>
              <a:rPr lang="en-GB" sz="2000" dirty="0" smtClean="0">
                <a:solidFill>
                  <a:srgbClr val="000000"/>
                </a:solidFill>
                <a:latin typeface="Calibri Light" panose="020F0302020204030204"/>
              </a:rPr>
              <a:t>This is where the medical equipment is used in physiotherapy</a:t>
            </a:r>
            <a:endParaRPr lang="en-GB" sz="2000" dirty="0"/>
          </a:p>
        </p:txBody>
      </p:sp>
      <p:sp>
        <p:nvSpPr>
          <p:cNvPr id="5" name="Rechthoek 4"/>
          <p:cNvSpPr/>
          <p:nvPr/>
        </p:nvSpPr>
        <p:spPr>
          <a:xfrm>
            <a:off x="517524" y="2036918"/>
            <a:ext cx="1717676" cy="400110"/>
          </a:xfrm>
          <a:prstGeom prst="rect">
            <a:avLst/>
          </a:prstGeom>
        </p:spPr>
        <p:txBody>
          <a:bodyPr wrap="square">
            <a:spAutoFit/>
          </a:bodyPr>
          <a:lstStyle/>
          <a:p>
            <a:pPr lvl="0"/>
            <a:r>
              <a:rPr lang="en-GB" sz="2000" b="1" dirty="0" smtClean="0">
                <a:solidFill>
                  <a:srgbClr val="7030A0"/>
                </a:solidFill>
                <a:latin typeface="+mj-lt"/>
              </a:rPr>
              <a:t>Ultrasound</a:t>
            </a:r>
            <a:endParaRPr lang="en-GB" sz="2000" dirty="0">
              <a:solidFill>
                <a:srgbClr val="000000"/>
              </a:solidFill>
              <a:latin typeface="+mj-lt"/>
            </a:endParaRPr>
          </a:p>
        </p:txBody>
      </p:sp>
      <p:sp>
        <p:nvSpPr>
          <p:cNvPr id="12" name="Rechthoek 11"/>
          <p:cNvSpPr/>
          <p:nvPr/>
        </p:nvSpPr>
        <p:spPr>
          <a:xfrm>
            <a:off x="517524" y="2567792"/>
            <a:ext cx="2378076" cy="400110"/>
          </a:xfrm>
          <a:prstGeom prst="rect">
            <a:avLst/>
          </a:prstGeom>
        </p:spPr>
        <p:txBody>
          <a:bodyPr wrap="square">
            <a:spAutoFit/>
          </a:bodyPr>
          <a:lstStyle/>
          <a:p>
            <a:pPr lvl="0"/>
            <a:r>
              <a:rPr lang="en-GB" sz="2000" b="1" dirty="0" smtClean="0">
                <a:solidFill>
                  <a:srgbClr val="7030A0"/>
                </a:solidFill>
                <a:latin typeface="+mj-lt"/>
              </a:rPr>
              <a:t>Infrared treatment </a:t>
            </a:r>
            <a:endParaRPr lang="en-GB" sz="2000" dirty="0">
              <a:solidFill>
                <a:srgbClr val="000000"/>
              </a:solidFill>
              <a:latin typeface="+mj-lt"/>
            </a:endParaRPr>
          </a:p>
        </p:txBody>
      </p:sp>
      <p:sp>
        <p:nvSpPr>
          <p:cNvPr id="13" name="Rechthoek 12"/>
          <p:cNvSpPr/>
          <p:nvPr/>
        </p:nvSpPr>
        <p:spPr>
          <a:xfrm>
            <a:off x="517524" y="3098666"/>
            <a:ext cx="2141009" cy="400110"/>
          </a:xfrm>
          <a:prstGeom prst="rect">
            <a:avLst/>
          </a:prstGeom>
        </p:spPr>
        <p:txBody>
          <a:bodyPr wrap="square">
            <a:spAutoFit/>
          </a:bodyPr>
          <a:lstStyle/>
          <a:p>
            <a:pPr lvl="0"/>
            <a:r>
              <a:rPr lang="en-GB" sz="2000" b="1" dirty="0" smtClean="0">
                <a:solidFill>
                  <a:srgbClr val="7030A0"/>
                </a:solidFill>
                <a:latin typeface="+mj-lt"/>
              </a:rPr>
              <a:t>Electro Stimulation</a:t>
            </a:r>
            <a:endParaRPr lang="en-GB" sz="2000" dirty="0">
              <a:solidFill>
                <a:srgbClr val="000000"/>
              </a:solidFill>
              <a:latin typeface="+mj-lt"/>
            </a:endParaRPr>
          </a:p>
        </p:txBody>
      </p:sp>
      <p:sp>
        <p:nvSpPr>
          <p:cNvPr id="16" name="Rechthoek 15"/>
          <p:cNvSpPr/>
          <p:nvPr/>
        </p:nvSpPr>
        <p:spPr>
          <a:xfrm>
            <a:off x="517524" y="3653466"/>
            <a:ext cx="1649943" cy="400110"/>
          </a:xfrm>
          <a:prstGeom prst="rect">
            <a:avLst/>
          </a:prstGeom>
        </p:spPr>
        <p:txBody>
          <a:bodyPr wrap="square">
            <a:spAutoFit/>
          </a:bodyPr>
          <a:lstStyle/>
          <a:p>
            <a:pPr lvl="0"/>
            <a:r>
              <a:rPr lang="en-GB" sz="2000" b="1" dirty="0" smtClean="0">
                <a:solidFill>
                  <a:srgbClr val="7030A0"/>
                </a:solidFill>
                <a:latin typeface="+mj-lt"/>
              </a:rPr>
              <a:t>Diathermia</a:t>
            </a:r>
            <a:endParaRPr lang="en-GB" sz="2000" dirty="0">
              <a:solidFill>
                <a:srgbClr val="000000"/>
              </a:solidFill>
              <a:latin typeface="+mj-lt"/>
            </a:endParaRPr>
          </a:p>
        </p:txBody>
      </p:sp>
      <p:sp>
        <p:nvSpPr>
          <p:cNvPr id="8" name="Rechthoek 7"/>
          <p:cNvSpPr/>
          <p:nvPr/>
        </p:nvSpPr>
        <p:spPr>
          <a:xfrm>
            <a:off x="4067825" y="2833847"/>
            <a:ext cx="1723549" cy="400110"/>
          </a:xfrm>
          <a:prstGeom prst="rect">
            <a:avLst/>
          </a:prstGeom>
        </p:spPr>
        <p:txBody>
          <a:bodyPr wrap="none">
            <a:spAutoFit/>
          </a:bodyPr>
          <a:lstStyle/>
          <a:p>
            <a:r>
              <a:rPr lang="en-GB" sz="2000" dirty="0" smtClean="0">
                <a:solidFill>
                  <a:srgbClr val="000000"/>
                </a:solidFill>
                <a:latin typeface="+mj-lt"/>
              </a:rPr>
              <a:t>See further on </a:t>
            </a:r>
            <a:endParaRPr lang="en-GB" sz="2000" dirty="0">
              <a:latin typeface="+mj-lt"/>
            </a:endParaRPr>
          </a:p>
        </p:txBody>
      </p:sp>
      <p:sp>
        <p:nvSpPr>
          <p:cNvPr id="9" name="Tekstvak 8"/>
          <p:cNvSpPr txBox="1"/>
          <p:nvPr/>
        </p:nvSpPr>
        <p:spPr>
          <a:xfrm>
            <a:off x="2977575" y="1346500"/>
            <a:ext cx="947695" cy="3154710"/>
          </a:xfrm>
          <a:prstGeom prst="rect">
            <a:avLst/>
          </a:prstGeom>
          <a:noFill/>
        </p:spPr>
        <p:txBody>
          <a:bodyPr wrap="none" rtlCol="0">
            <a:spAutoFit/>
          </a:bodyPr>
          <a:lstStyle/>
          <a:p>
            <a:r>
              <a:rPr lang="en-GB" sz="19900" dirty="0" smtClean="0">
                <a:latin typeface="+mj-lt"/>
                <a:ea typeface="Adobe Fangsong Std R" panose="02020400000000000000" pitchFamily="18" charset="-128"/>
              </a:rPr>
              <a:t>}</a:t>
            </a:r>
            <a:endParaRPr lang="en-GB" sz="19900" dirty="0">
              <a:latin typeface="+mj-lt"/>
              <a:ea typeface="Adobe Fangsong Std R" panose="02020400000000000000" pitchFamily="18" charset="-128"/>
            </a:endParaRPr>
          </a:p>
        </p:txBody>
      </p:sp>
      <p:pic>
        <p:nvPicPr>
          <p:cNvPr id="3" name="Afbeelding 2"/>
          <p:cNvPicPr>
            <a:picLocks noChangeAspect="1"/>
          </p:cNvPicPr>
          <p:nvPr/>
        </p:nvPicPr>
        <p:blipFill>
          <a:blip r:embed="rId2"/>
          <a:stretch>
            <a:fillRect/>
          </a:stretch>
        </p:blipFill>
        <p:spPr>
          <a:xfrm>
            <a:off x="8129409" y="1646883"/>
            <a:ext cx="3052941" cy="2544117"/>
          </a:xfrm>
          <a:prstGeom prst="rect">
            <a:avLst/>
          </a:prstGeom>
        </p:spPr>
      </p:pic>
    </p:spTree>
    <p:extLst>
      <p:ext uri="{BB962C8B-B14F-4D97-AF65-F5344CB8AC3E}">
        <p14:creationId xmlns:p14="http://schemas.microsoft.com/office/powerpoint/2010/main" val="277049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Heat Therapy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equipment </a:t>
            </a:r>
            <a:r>
              <a:rPr lang="en-GB" sz="2000" b="1" kern="0" dirty="0">
                <a:solidFill>
                  <a:srgbClr val="2E74B5"/>
                </a:solidFill>
                <a:latin typeface="Calibri Light" panose="020F0302020204030204" pitchFamily="34" charset="0"/>
                <a:cs typeface="Times New Roman" panose="02020603050405020304" pitchFamily="18" charset="0"/>
              </a:rPr>
              <a:t>used in a physiotherapy unit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76249" y="1436256"/>
            <a:ext cx="6542618" cy="3724096"/>
          </a:xfrm>
          <a:prstGeom prst="rect">
            <a:avLst/>
          </a:prstGeom>
        </p:spPr>
        <p:txBody>
          <a:bodyPr wrap="square">
            <a:spAutoFit/>
          </a:bodyPr>
          <a:lstStyle/>
          <a:p>
            <a:pPr>
              <a:spcAft>
                <a:spcPts val="600"/>
              </a:spcAft>
            </a:pPr>
            <a:r>
              <a:rPr lang="en-GB" dirty="0">
                <a:latin typeface="+mj-lt"/>
              </a:rPr>
              <a:t>Heat therapy, also called thermotherapy, is the use of heat in </a:t>
            </a:r>
            <a:r>
              <a:rPr lang="en-GB" dirty="0" smtClean="0">
                <a:latin typeface="+mj-lt"/>
              </a:rPr>
              <a:t>therapy.</a:t>
            </a:r>
          </a:p>
          <a:p>
            <a:pPr>
              <a:spcAft>
                <a:spcPts val="600"/>
              </a:spcAft>
            </a:pPr>
            <a:r>
              <a:rPr lang="en-GB" dirty="0" smtClean="0">
                <a:latin typeface="+mj-lt"/>
              </a:rPr>
              <a:t>It </a:t>
            </a:r>
            <a:r>
              <a:rPr lang="en-GB" dirty="0">
                <a:latin typeface="+mj-lt"/>
              </a:rPr>
              <a:t>can take the form of a </a:t>
            </a:r>
            <a:r>
              <a:rPr lang="en-GB" b="1" dirty="0">
                <a:solidFill>
                  <a:srgbClr val="7030A0"/>
                </a:solidFill>
                <a:latin typeface="+mj-lt"/>
              </a:rPr>
              <a:t>hot cloth</a:t>
            </a:r>
            <a:r>
              <a:rPr lang="en-GB" dirty="0">
                <a:latin typeface="+mj-lt"/>
              </a:rPr>
              <a:t>, </a:t>
            </a:r>
            <a:r>
              <a:rPr lang="en-GB" b="1" dirty="0">
                <a:solidFill>
                  <a:srgbClr val="7030A0"/>
                </a:solidFill>
                <a:latin typeface="+mj-lt"/>
              </a:rPr>
              <a:t>hot water</a:t>
            </a:r>
            <a:r>
              <a:rPr lang="en-GB" dirty="0">
                <a:latin typeface="+mj-lt"/>
              </a:rPr>
              <a:t>, </a:t>
            </a:r>
            <a:r>
              <a:rPr lang="en-GB" b="1" dirty="0">
                <a:solidFill>
                  <a:srgbClr val="7030A0"/>
                </a:solidFill>
                <a:latin typeface="+mj-lt"/>
              </a:rPr>
              <a:t>ultrasound</a:t>
            </a:r>
            <a:r>
              <a:rPr lang="en-GB" dirty="0">
                <a:latin typeface="+mj-lt"/>
              </a:rPr>
              <a:t>, </a:t>
            </a:r>
            <a:r>
              <a:rPr lang="en-GB" b="1" dirty="0" smtClean="0">
                <a:solidFill>
                  <a:srgbClr val="7030A0"/>
                </a:solidFill>
                <a:latin typeface="+mj-lt"/>
              </a:rPr>
              <a:t>infrared light</a:t>
            </a:r>
            <a:r>
              <a:rPr lang="en-GB" dirty="0" smtClean="0">
                <a:latin typeface="+mj-lt"/>
              </a:rPr>
              <a:t>, </a:t>
            </a:r>
            <a:r>
              <a:rPr lang="en-GB" dirty="0">
                <a:latin typeface="+mj-lt"/>
              </a:rPr>
              <a:t>and others. It can be beneficial to those with </a:t>
            </a:r>
            <a:r>
              <a:rPr lang="en-GB" b="1" dirty="0">
                <a:solidFill>
                  <a:srgbClr val="7030A0"/>
                </a:solidFill>
                <a:latin typeface="+mj-lt"/>
              </a:rPr>
              <a:t>arthritis</a:t>
            </a:r>
            <a:r>
              <a:rPr lang="en-GB" dirty="0">
                <a:latin typeface="+mj-lt"/>
              </a:rPr>
              <a:t> and </a:t>
            </a:r>
            <a:r>
              <a:rPr lang="en-GB" b="1" dirty="0">
                <a:solidFill>
                  <a:srgbClr val="7030A0"/>
                </a:solidFill>
                <a:latin typeface="+mj-lt"/>
              </a:rPr>
              <a:t>stiff muscles </a:t>
            </a:r>
            <a:r>
              <a:rPr lang="en-GB" dirty="0">
                <a:latin typeface="+mj-lt"/>
              </a:rPr>
              <a:t>and </a:t>
            </a:r>
            <a:r>
              <a:rPr lang="en-GB" b="1" dirty="0">
                <a:solidFill>
                  <a:srgbClr val="7030A0"/>
                </a:solidFill>
                <a:latin typeface="+mj-lt"/>
              </a:rPr>
              <a:t>injuries</a:t>
            </a:r>
            <a:r>
              <a:rPr lang="en-GB" dirty="0">
                <a:latin typeface="+mj-lt"/>
              </a:rPr>
              <a:t> to the </a:t>
            </a:r>
            <a:r>
              <a:rPr lang="en-GB" b="1" dirty="0">
                <a:solidFill>
                  <a:srgbClr val="7030A0"/>
                </a:solidFill>
                <a:latin typeface="+mj-lt"/>
              </a:rPr>
              <a:t>deep tissue of the skin</a:t>
            </a:r>
            <a:r>
              <a:rPr lang="en-GB" dirty="0">
                <a:latin typeface="+mj-lt"/>
              </a:rPr>
              <a:t>. </a:t>
            </a:r>
          </a:p>
          <a:p>
            <a:pPr>
              <a:spcAft>
                <a:spcPts val="600"/>
              </a:spcAft>
            </a:pPr>
            <a:r>
              <a:rPr lang="en-GB" dirty="0">
                <a:latin typeface="+mj-lt"/>
              </a:rPr>
              <a:t>Heat therapy is most commonly used for </a:t>
            </a:r>
            <a:r>
              <a:rPr lang="en-GB" b="1" dirty="0">
                <a:solidFill>
                  <a:srgbClr val="7030A0"/>
                </a:solidFill>
                <a:latin typeface="+mj-lt"/>
              </a:rPr>
              <a:t>rehabilitation</a:t>
            </a:r>
            <a:r>
              <a:rPr lang="en-GB" dirty="0">
                <a:latin typeface="+mj-lt"/>
              </a:rPr>
              <a:t> purposes. </a:t>
            </a:r>
          </a:p>
          <a:p>
            <a:pPr>
              <a:spcAft>
                <a:spcPts val="600"/>
              </a:spcAft>
            </a:pPr>
            <a:r>
              <a:rPr lang="en-GB" dirty="0" smtClean="0">
                <a:latin typeface="+mj-lt"/>
              </a:rPr>
              <a:t>The </a:t>
            </a:r>
            <a:r>
              <a:rPr lang="en-GB" dirty="0">
                <a:latin typeface="+mj-lt"/>
              </a:rPr>
              <a:t>therapeutic effects of heat include increasing the extensibility of collagen tissues; decreasing joint stiffness; reducing pain; relieving muscle spasms; reducing inflammation, </a:t>
            </a:r>
            <a:r>
              <a:rPr lang="en-GB" dirty="0" smtClean="0">
                <a:latin typeface="+mj-lt"/>
              </a:rPr>
              <a:t>oedema, </a:t>
            </a:r>
            <a:r>
              <a:rPr lang="en-GB" dirty="0">
                <a:latin typeface="+mj-lt"/>
              </a:rPr>
              <a:t>and aids in the post acute phase of healing; and </a:t>
            </a:r>
            <a:r>
              <a:rPr lang="en-GB" b="1" dirty="0">
                <a:solidFill>
                  <a:srgbClr val="7030A0"/>
                </a:solidFill>
                <a:latin typeface="+mj-lt"/>
              </a:rPr>
              <a:t>increasing blood flow</a:t>
            </a:r>
            <a:r>
              <a:rPr lang="en-GB" dirty="0">
                <a:latin typeface="+mj-lt"/>
              </a:rPr>
              <a:t>. </a:t>
            </a:r>
          </a:p>
          <a:p>
            <a:pPr>
              <a:spcAft>
                <a:spcPts val="600"/>
              </a:spcAft>
            </a:pPr>
            <a:r>
              <a:rPr lang="en-GB" dirty="0" smtClean="0">
                <a:latin typeface="+mj-lt"/>
              </a:rPr>
              <a:t>The </a:t>
            </a:r>
            <a:r>
              <a:rPr lang="en-GB" dirty="0">
                <a:latin typeface="+mj-lt"/>
              </a:rPr>
              <a:t>increased blood flow to the affected area provides proteins, nutrients, and oxygen for better healing</a:t>
            </a:r>
            <a:r>
              <a:rPr lang="en-GB" dirty="0" smtClean="0">
                <a:latin typeface="+mj-lt"/>
              </a:rPr>
              <a:t>.</a:t>
            </a:r>
            <a:endParaRPr lang="en-GB" dirty="0">
              <a:latin typeface="+mj-lt"/>
            </a:endParaRPr>
          </a:p>
        </p:txBody>
      </p:sp>
      <p:sp>
        <p:nvSpPr>
          <p:cNvPr id="8" name="Rechthoek 7"/>
          <p:cNvSpPr/>
          <p:nvPr/>
        </p:nvSpPr>
        <p:spPr>
          <a:xfrm>
            <a:off x="476249" y="5451354"/>
            <a:ext cx="10926155" cy="723275"/>
          </a:xfrm>
          <a:prstGeom prst="rect">
            <a:avLst/>
          </a:prstGeom>
          <a:solidFill>
            <a:schemeClr val="bg2"/>
          </a:solidFill>
          <a:ln>
            <a:solidFill>
              <a:srgbClr val="7030A0"/>
            </a:solidFill>
          </a:ln>
        </p:spPr>
        <p:txBody>
          <a:bodyPr wrap="square">
            <a:spAutoFit/>
          </a:bodyPr>
          <a:lstStyle/>
          <a:p>
            <a:pPr algn="ctr">
              <a:spcAft>
                <a:spcPts val="600"/>
              </a:spcAft>
            </a:pPr>
            <a:r>
              <a:rPr lang="en-GB" dirty="0" smtClean="0">
                <a:latin typeface="+mj-lt"/>
              </a:rPr>
              <a:t>Different methods for heat therapy use different ‘physical agents’ but appear to all have the same clinical purpose.</a:t>
            </a:r>
          </a:p>
          <a:p>
            <a:pPr algn="ctr">
              <a:spcAft>
                <a:spcPts val="600"/>
              </a:spcAft>
            </a:pPr>
            <a:r>
              <a:rPr lang="en-GB" dirty="0" smtClean="0">
                <a:latin typeface="+mj-lt"/>
              </a:rPr>
              <a:t>Some devices enable multiple treatment methods, with multiple transducers / probes</a:t>
            </a:r>
            <a:endParaRPr lang="en-GB" dirty="0">
              <a:latin typeface="+mj-lt"/>
            </a:endParaRPr>
          </a:p>
        </p:txBody>
      </p:sp>
      <p:pic>
        <p:nvPicPr>
          <p:cNvPr id="4" name="Afbeelding 3"/>
          <p:cNvPicPr>
            <a:picLocks noChangeAspect="1"/>
          </p:cNvPicPr>
          <p:nvPr/>
        </p:nvPicPr>
        <p:blipFill>
          <a:blip r:embed="rId2"/>
          <a:stretch>
            <a:fillRect/>
          </a:stretch>
        </p:blipFill>
        <p:spPr>
          <a:xfrm>
            <a:off x="7711064" y="1470312"/>
            <a:ext cx="3712538" cy="3712538"/>
          </a:xfrm>
          <a:prstGeom prst="rect">
            <a:avLst/>
          </a:prstGeom>
        </p:spPr>
      </p:pic>
    </p:spTree>
    <p:extLst>
      <p:ext uri="{BB962C8B-B14F-4D97-AF65-F5344CB8AC3E}">
        <p14:creationId xmlns:p14="http://schemas.microsoft.com/office/powerpoint/2010/main" val="1236978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2878</TotalTime>
  <Words>1390</Words>
  <Application>Microsoft Office PowerPoint</Application>
  <PresentationFormat>Widescreen</PresentationFormat>
  <Paragraphs>123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Adobe Fangsong Std R</vt:lpstr>
      <vt:lpstr>Arial</vt:lpstr>
      <vt:lpstr>Calibri</vt:lpstr>
      <vt:lpstr>Calibri Light</vt:lpstr>
      <vt:lpstr>Courier New</vt:lpstr>
      <vt:lpstr>Times New Roman</vt:lpstr>
      <vt:lpstr>Terugblik</vt:lpstr>
      <vt:lpstr>Identify equipment used in a physiotherapy unit</vt:lpstr>
      <vt:lpstr>Physiotherapy or Physical therapy  </vt:lpstr>
      <vt:lpstr>Physiotherapy is applied to many health problems</vt:lpstr>
      <vt:lpstr>1. Movement and Exercise  </vt:lpstr>
      <vt:lpstr>2. Manual therapy </vt:lpstr>
      <vt:lpstr>3. Mechanical Devices (selection)</vt:lpstr>
      <vt:lpstr>3. Mechanical Devices  (selection)</vt:lpstr>
      <vt:lpstr>4. Physical Agents </vt:lpstr>
      <vt:lpstr>Heat Therapy</vt:lpstr>
      <vt:lpstr>Infrared treatment light</vt:lpstr>
      <vt:lpstr>Therapeutic Ultrasound</vt:lpstr>
      <vt:lpstr>Short Wave Diathermy (SWD) machine</vt:lpstr>
      <vt:lpstr>Electro muscular Stimulator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248</cp:revision>
  <dcterms:created xsi:type="dcterms:W3CDTF">2014-11-03T16:21:19Z</dcterms:created>
  <dcterms:modified xsi:type="dcterms:W3CDTF">2020-03-18T14:08:01Z</dcterms:modified>
</cp:coreProperties>
</file>